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4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0" r:id="rId15"/>
    <p:sldId id="272" r:id="rId16"/>
    <p:sldId id="273" r:id="rId17"/>
    <p:sldId id="274" r:id="rId18"/>
    <p:sldId id="275" r:id="rId19"/>
    <p:sldId id="276" r:id="rId20"/>
    <p:sldId id="278" r:id="rId21"/>
    <p:sldId id="271" r:id="rId22"/>
    <p:sldId id="279" r:id="rId23"/>
    <p:sldId id="280" r:id="rId24"/>
    <p:sldId id="282" r:id="rId25"/>
    <p:sldId id="284" r:id="rId26"/>
    <p:sldId id="285" r:id="rId27"/>
    <p:sldId id="286" r:id="rId28"/>
    <p:sldId id="283" r:id="rId29"/>
    <p:sldId id="309" r:id="rId30"/>
    <p:sldId id="294" r:id="rId31"/>
    <p:sldId id="311" r:id="rId32"/>
    <p:sldId id="312" r:id="rId33"/>
    <p:sldId id="307" r:id="rId34"/>
    <p:sldId id="310" r:id="rId35"/>
    <p:sldId id="296" r:id="rId36"/>
    <p:sldId id="305" r:id="rId37"/>
    <p:sldId id="306" r:id="rId38"/>
    <p:sldId id="277" r:id="rId39"/>
  </p:sldIdLst>
  <p:sldSz cx="12192000" cy="6858000"/>
  <p:notesSz cx="6858000" cy="9144000"/>
  <p:embeddedFontLst>
    <p:embeddedFont>
      <p:font typeface="맑은 고딕" panose="020B0503020000020004" pitchFamily="50" charset="-127"/>
      <p:regular r:id="rId41"/>
      <p:bold r:id="rId42"/>
    </p:embeddedFont>
    <p:embeddedFont>
      <p:font typeface="맑은 고딕" panose="020B0503020000020004" pitchFamily="50" charset="-127"/>
      <p:regular r:id="rId41"/>
      <p:bold r:id="rId42"/>
    </p:embeddedFont>
    <p:embeddedFont>
      <p:font typeface="에스코어 드림 5 Medium" panose="020B0503030302020204" pitchFamily="34" charset="-127"/>
      <p:regular r:id="rId43"/>
    </p:embeddedFont>
    <p:embeddedFont>
      <p:font typeface="에스코어 드림 6 Bold" panose="020B0703030302020204" pitchFamily="34" charset="-127"/>
      <p:bold r:id="rId44"/>
    </p:embeddedFont>
    <p:embeddedFont>
      <p:font typeface="에스코어 드림 7 ExtraBold" panose="020B0803030302020204" pitchFamily="34" charset="-127"/>
      <p:bold r:id="rId45"/>
    </p:embeddedFont>
    <p:embeddedFont>
      <p:font typeface="에스코어 드림 8 Heavy" panose="020B0903030302020204" pitchFamily="34" charset="-127"/>
      <p:bold r:id="rId4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5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0512E3E-7846-4A45-B0E5-1A66C4CEDA93}">
  <a:tblStyle styleId="{30512E3E-7846-4A45-B0E5-1A66C4CEDA93}" styleName="Table_0">
    <a:wholeTbl>
      <a:tcTxStyle b="off" i="off">
        <a:font>
          <a:latin typeface="맑은 고딕"/>
          <a:ea typeface="맑은 고딕"/>
          <a:cs typeface="맑은 고딕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6E6E6"/>
          </a:solidFill>
        </a:fill>
      </a:tcStyle>
    </a:wholeTbl>
    <a:band1H>
      <a:tcTxStyle b="off" i="off"/>
      <a:tcStyle>
        <a:tcBdr/>
        <a:fill>
          <a:solidFill>
            <a:srgbClr val="CACACA"/>
          </a:solidFill>
        </a:fill>
      </a:tcStyle>
    </a:band1H>
    <a:band2H>
      <a:tcTxStyle b="off" i="off"/>
      <a:tcStyle>
        <a:tcBdr/>
      </a:tcStyle>
    </a:band2H>
    <a:band1V>
      <a:tcTxStyle b="off" i="off"/>
      <a:tcStyle>
        <a:tcBdr/>
        <a:fill>
          <a:solidFill>
            <a:srgbClr val="CACACA"/>
          </a:solidFill>
        </a:fill>
      </a:tcStyle>
    </a:band1V>
    <a:band2V>
      <a:tcTxStyle b="off" i="off"/>
      <a:tcStyle>
        <a:tcBdr/>
      </a:tcStyle>
    </a:band2V>
    <a:lastCol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dk1"/>
          </a:solidFill>
        </a:fill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dk1"/>
          </a:solidFill>
        </a:fill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67447" autoAdjust="0"/>
  </p:normalViewPr>
  <p:slideViewPr>
    <p:cSldViewPr snapToGrid="0">
      <p:cViewPr varScale="1">
        <p:scale>
          <a:sx n="77" d="100"/>
          <a:sy n="77" d="100"/>
        </p:scale>
        <p:origin x="187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2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3.fntdata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6.fntdata"/><Relationship Id="rId20" Type="http://schemas.openxmlformats.org/officeDocument/2006/relationships/slide" Target="slides/slide19.xml"/><Relationship Id="rId41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c726143409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2" name="Google Shape;82;gc726143409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c726143409_4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1" name="Google Shape;181;gc726143409_4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c726143409_4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90" name="Google Shape;190;gc726143409_4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c726143409_4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99" name="Google Shape;199;gc726143409_4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c726143409_4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10" name="Google Shape;210;gc726143409_4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d100e2f56c_2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82" name="Google Shape;282;gd100e2f56c_2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d0baceef7e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18" name="Google Shape;318;gd0baceef7e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c726143409_4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28" name="Google Shape;328;gc726143409_4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c726143409_4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gc726143409_4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d0baceef7e_0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" name="Google Shape;406;gd0baceef7e_0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d0baceef7e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17" name="Google Shape;417;gd0baceef7e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c726143409_4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6" name="Google Shape;96;gc726143409_4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d0baceef7e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18" name="Google Shape;318;gd0baceef7e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0189420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d0baceef7e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310" name="Google Shape;310;gd0baceef7e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d0baceef7e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310" name="Google Shape;310;gd0baceef7e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01501117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d0baceef7e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/>
              <a:t>Use case</a:t>
            </a:r>
            <a:r>
              <a:rPr lang="ko-KR" altLang="en-US" dirty="0"/>
              <a:t>를 쓰고 분석 객체 모델 작성</a:t>
            </a:r>
            <a:endParaRPr lang="en-US" altLang="ko-KR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-US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altLang="ko-KR" sz="1800" dirty="0"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Visual Paradigm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은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 UML 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및 다른 표준 모델링 언어를 통해 모델링할 수 있는 툴로써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도메인 객체 분석 및 </a:t>
            </a:r>
            <a:r>
              <a:rPr lang="ko-KR" altLang="ko-KR" sz="1800" dirty="0" err="1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백엔드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 클래스 다이어그램 작성에 사용하였고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</a:p>
        </p:txBody>
      </p:sp>
      <p:sp>
        <p:nvSpPr>
          <p:cNvPr id="310" name="Google Shape;310;gd0baceef7e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37980607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d0baceef7e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10" name="Google Shape;310;gd0baceef7e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590755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d0baceef7e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ko-KR" sz="11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시퀀스 다이어그램으로 인터페이스 연동을 표현</a:t>
            </a:r>
            <a:r>
              <a:rPr lang="en-US" altLang="ko-KR" sz="11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310" name="Google Shape;310;gd0baceef7e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15747899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d0baceef7e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10" name="Google Shape;310;gd0baceef7e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01021972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d0baceef7e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sz="11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배치 다이어그램으로 메시지 큐 연동 및 서비스 간의 배포관계를 표현하는데 사용하였다</a:t>
            </a:r>
            <a:endParaRPr lang="ko-KR" altLang="en-US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310" name="Google Shape;310;gd0baceef7e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3730864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d0baceef7e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10" name="Google Shape;310;gd0baceef7e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25912186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d0baceef7e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웹 애플리케이션을 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SPA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로 구현하기 위하여</a:t>
            </a:r>
            <a:r>
              <a:rPr lang="ko-KR" altLang="ko-KR" sz="1800" b="1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팀프로젝트에서는 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UI 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라이브러리가 좀 더 잘 되어있고 생산성면에서 나은 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vue.js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를 사용하여 구현했다</a:t>
            </a:r>
            <a:endParaRPr lang="en-US" altLang="ko-KR" sz="1800" dirty="0">
              <a:effectLst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-US" altLang="ko-KR" sz="1800" dirty="0">
              <a:effectLst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ko-KR" altLang="en-US" sz="1800" dirty="0">
              <a:effectLst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altLang="ko-KR" sz="1800" dirty="0"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Vue CLI 4 </a:t>
            </a:r>
            <a:r>
              <a:rPr lang="ko-KR" altLang="en-US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버전을 사용하여 프로젝트 구조를 생성하고 빌드를 하였으며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, Vue Router</a:t>
            </a:r>
            <a:r>
              <a:rPr lang="ko-KR" altLang="en-US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로 컴포넌트간 이동처리를 하였다</a:t>
            </a:r>
            <a:endParaRPr lang="ko-KR" altLang="en-US" sz="18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-US" altLang="ko-KR" sz="1800" dirty="0">
              <a:effectLst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-US" sz="1800" dirty="0">
              <a:effectLst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altLang="ko-KR" sz="1800" dirty="0"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UI 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라이브러리는 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Material Design Component 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기반의 </a:t>
            </a:r>
            <a:r>
              <a:rPr lang="en-US" altLang="ko-KR" sz="1800" dirty="0" err="1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vuetify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를 선택했고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많은 종류의 컴포넌트를 지원하고 문서와 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API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가 잘 되어있으며 </a:t>
            </a:r>
            <a:endParaRPr lang="en-US" altLang="ko-KR" sz="1800" dirty="0">
              <a:effectLst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310" name="Google Shape;310;gd0baceef7e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8106459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d0baceef7e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6" name="Google Shape;106;gd0baceef7e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d0baceef7e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10" name="Google Shape;310;gd0baceef7e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4650695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d0baceef7e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310" name="Google Shape;310;gd0baceef7e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36742141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d0baceef7e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310" name="Google Shape;310;gd0baceef7e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8002850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d0baceef7e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- RabbitMQ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를 팀원별로 개발하는 서비스간 연동하는 이벤트 버스 역할을 하는 미들웨어로 사용하였다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팀원간 연동이 필요한 프로세스 중에서 비동기로 처리가 가능한 프로세스는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RabbitMQ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를 이용하여 처리하였다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310" name="Google Shape;310;gd0baceef7e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25793385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d0baceef7e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sz="1800" dirty="0"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Eureka</a:t>
            </a:r>
            <a:r>
              <a:rPr lang="ko-KR" altLang="en-US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는 서비스들의 논리적인 이름과 물리적인 주소를 </a:t>
            </a:r>
            <a:r>
              <a:rPr lang="ko-KR" altLang="en-US" sz="1800" dirty="0" err="1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맵핑하여</a:t>
            </a:r>
            <a:r>
              <a:rPr lang="ko-KR" altLang="en-US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 목록으로 가지고 있는 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Service Registry</a:t>
            </a:r>
            <a:r>
              <a:rPr lang="ko-KR" altLang="en-US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이다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en-US" sz="18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-US" altLang="ko-KR" sz="1800" dirty="0">
              <a:effectLst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-US" altLang="ko-KR" sz="1800" dirty="0">
              <a:effectLst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클라이언트에서는 동일한 </a:t>
            </a:r>
            <a:r>
              <a:rPr lang="ko-KR" altLang="ko-KR" sz="1800" dirty="0" err="1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엔드포인트를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 호출하도록 함으로써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클라이언트와 </a:t>
            </a:r>
            <a:r>
              <a:rPr lang="ko-KR" altLang="ko-KR" sz="1800" dirty="0" err="1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백엔드간의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 결합도를 낮출 수 있다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en-US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-US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-US" dirty="0"/>
          </a:p>
        </p:txBody>
      </p:sp>
      <p:sp>
        <p:nvSpPr>
          <p:cNvPr id="310" name="Google Shape;310;gd0baceef7e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8267305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d0baceef7e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프론트엔드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애플리케이션을 빌드하여 생성된 정적인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(static) html, </a:t>
            </a:r>
            <a:r>
              <a:rPr lang="en-US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css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en-US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js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파일을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S3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버킷에 배포하였고 </a:t>
            </a: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웹호스팅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기능을 사용하여 서비스하였다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- S3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는 요청 수 및 데이터 전송 양에 </a:t>
            </a: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따라서만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과금이 되는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AWS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서버리스 인프라로 높은 가용성을 가지고 있고 </a:t>
            </a: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동시처리량이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우수한 서비스이다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- CloudFront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는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CDN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서비스이며 컨텐츠를 요청하는 클라이언트와 가까운 지점에 컨텐츠 캐시를 생성하여 접근할 수 있도록 하는 서비스이다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팀 프로젝트에서는 필수 사항은 아니었으나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S3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로 배포한 애플리케이션을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https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배포로 손쉽게 할 수 있어 사용하였다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310" name="Google Shape;310;gd0baceef7e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8639608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d0baceef7e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10" name="Google Shape;310;gd0baceef7e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66251131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d0baceef7e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10" name="Google Shape;310;gd0baceef7e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11899348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c726143409_4_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26" name="Google Shape;426;gc726143409_4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c726143409_4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6" name="Google Shape;116;gc726143409_4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d0baceef7e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4" name="Google Shape;124;gd0baceef7e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c726143409_4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36" name="Google Shape;136;gc726143409_4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c726143409_4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6" name="Google Shape;146;gc726143409_4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c726143409_4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c726143409_4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c726143409_4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71" name="Google Shape;171;gc726143409_4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7" Type="http://schemas.microsoft.com/office/2007/relationships/hdphoto" Target="../media/hdphoto1.wdp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3" Type="http://schemas.openxmlformats.org/officeDocument/2006/relationships/image" Target="../media/image28.png"/><Relationship Id="rId7" Type="http://schemas.openxmlformats.org/officeDocument/2006/relationships/image" Target="../media/image32.jpeg"/><Relationship Id="rId12" Type="http://schemas.openxmlformats.org/officeDocument/2006/relationships/image" Target="../media/image37.png"/><Relationship Id="rId2" Type="http://schemas.openxmlformats.org/officeDocument/2006/relationships/notesSlide" Target="../notesSlides/notesSlide22.xml"/><Relationship Id="rId16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jpeg"/><Relationship Id="rId15" Type="http://schemas.openxmlformats.org/officeDocument/2006/relationships/image" Target="../media/image4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Relationship Id="rId14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hyperlink" Target="https://ovenapp.io/view/qbX6Uj4E5iF3pxdt9PzlSWuOLhU0CHyw/0aEYN" TargetMode="Externa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5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5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6.png"/><Relationship Id="rId4" Type="http://schemas.openxmlformats.org/officeDocument/2006/relationships/image" Target="../media/image5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34.pn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35.png"/><Relationship Id="rId9" Type="http://schemas.openxmlformats.org/officeDocument/2006/relationships/image" Target="../media/image74.PNG"/></Relationships>
</file>

<file path=ppt/slides/_rels/slide35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75.jpe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0.jpeg"/><Relationship Id="rId4" Type="http://schemas.openxmlformats.org/officeDocument/2006/relationships/image" Target="../media/image31.png"/><Relationship Id="rId9" Type="http://schemas.openxmlformats.org/officeDocument/2006/relationships/image" Target="../media/image70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77.jpe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png"/><Relationship Id="rId11" Type="http://schemas.openxmlformats.org/officeDocument/2006/relationships/image" Target="../media/image85.png"/><Relationship Id="rId5" Type="http://schemas.openxmlformats.org/officeDocument/2006/relationships/image" Target="../media/image79.png"/><Relationship Id="rId10" Type="http://schemas.openxmlformats.org/officeDocument/2006/relationships/image" Target="../media/image84.PNG"/><Relationship Id="rId4" Type="http://schemas.openxmlformats.org/officeDocument/2006/relationships/image" Target="../media/image78.png"/><Relationship Id="rId9" Type="http://schemas.openxmlformats.org/officeDocument/2006/relationships/image" Target="../media/image83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77.jpeg"/><Relationship Id="rId7" Type="http://schemas.openxmlformats.org/officeDocument/2006/relationships/image" Target="../media/image8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6.PNG"/><Relationship Id="rId5" Type="http://schemas.openxmlformats.org/officeDocument/2006/relationships/hyperlink" Target="https://github.com/5000batt/livecommerce_manager_spring" TargetMode="External"/><Relationship Id="rId4" Type="http://schemas.openxmlformats.org/officeDocument/2006/relationships/hyperlink" Target="https://github.com/5000batt/livecommerce_manager" TargetMode="External"/><Relationship Id="rId9" Type="http://schemas.openxmlformats.org/officeDocument/2006/relationships/image" Target="../media/image89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3134457"/>
            <a:ext cx="12192000" cy="3723543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3"/>
          <p:cNvSpPr txBox="1"/>
          <p:nvPr/>
        </p:nvSpPr>
        <p:spPr>
          <a:xfrm>
            <a:off x="1362801" y="3059388"/>
            <a:ext cx="9480000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ko-KR" altLang="en-US" sz="3600" dirty="0">
                <a:solidFill>
                  <a:schemeClr val="dk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팀 프로젝트</a:t>
            </a:r>
            <a:endParaRPr sz="1400" b="0" i="0" u="none" strike="noStrike" cap="none" dirty="0">
              <a:solidFill>
                <a:srgbClr val="000000"/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  <a:sym typeface="Arial"/>
            </a:endParaRPr>
          </a:p>
        </p:txBody>
      </p:sp>
      <p:cxnSp>
        <p:nvCxnSpPr>
          <p:cNvPr id="86" name="Google Shape;86;p13"/>
          <p:cNvCxnSpPr/>
          <p:nvPr/>
        </p:nvCxnSpPr>
        <p:spPr>
          <a:xfrm>
            <a:off x="2396050" y="1782875"/>
            <a:ext cx="7386300" cy="0"/>
          </a:xfrm>
          <a:prstGeom prst="straightConnector1">
            <a:avLst/>
          </a:prstGeom>
          <a:noFill/>
          <a:ln w="38100" cap="flat" cmpd="sng">
            <a:solidFill>
              <a:srgbClr val="A5A5A5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7" name="Google Shape;87;p13"/>
          <p:cNvCxnSpPr/>
          <p:nvPr/>
        </p:nvCxnSpPr>
        <p:spPr>
          <a:xfrm>
            <a:off x="2396049" y="4238576"/>
            <a:ext cx="7386300" cy="15900"/>
          </a:xfrm>
          <a:prstGeom prst="straightConnector1">
            <a:avLst/>
          </a:prstGeom>
          <a:noFill/>
          <a:ln w="38100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8" name="Google Shape;88;p13"/>
          <p:cNvCxnSpPr/>
          <p:nvPr/>
        </p:nvCxnSpPr>
        <p:spPr>
          <a:xfrm>
            <a:off x="2409825" y="1768988"/>
            <a:ext cx="0" cy="976200"/>
          </a:xfrm>
          <a:prstGeom prst="straightConnector1">
            <a:avLst/>
          </a:prstGeom>
          <a:noFill/>
          <a:ln w="38100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9" name="Google Shape;89;p13"/>
          <p:cNvCxnSpPr/>
          <p:nvPr/>
        </p:nvCxnSpPr>
        <p:spPr>
          <a:xfrm>
            <a:off x="9758387" y="3262314"/>
            <a:ext cx="0" cy="976200"/>
          </a:xfrm>
          <a:prstGeom prst="straightConnector1">
            <a:avLst/>
          </a:prstGeom>
          <a:noFill/>
          <a:ln w="38100" cap="flat" cmpd="sng">
            <a:solidFill>
              <a:srgbClr val="A5A5A5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0" name="Google Shape;90;p13"/>
          <p:cNvCxnSpPr>
            <a:cxnSpLocks/>
          </p:cNvCxnSpPr>
          <p:nvPr/>
        </p:nvCxnSpPr>
        <p:spPr>
          <a:xfrm flipH="1">
            <a:off x="2409824" y="3346515"/>
            <a:ext cx="1" cy="892055"/>
          </a:xfrm>
          <a:prstGeom prst="straightConnector1">
            <a:avLst/>
          </a:prstGeom>
          <a:noFill/>
          <a:ln w="38100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1" name="Google Shape;91;p13"/>
          <p:cNvCxnSpPr>
            <a:cxnSpLocks/>
          </p:cNvCxnSpPr>
          <p:nvPr/>
        </p:nvCxnSpPr>
        <p:spPr>
          <a:xfrm>
            <a:off x="9758363" y="1768988"/>
            <a:ext cx="0" cy="976200"/>
          </a:xfrm>
          <a:prstGeom prst="straightConnector1">
            <a:avLst/>
          </a:prstGeom>
          <a:noFill/>
          <a:ln w="38100" cap="flat" cmpd="sng">
            <a:solidFill>
              <a:srgbClr val="A5A5A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2" name="Google Shape;92;p13"/>
          <p:cNvSpPr txBox="1"/>
          <p:nvPr/>
        </p:nvSpPr>
        <p:spPr>
          <a:xfrm>
            <a:off x="7654502" y="5990528"/>
            <a:ext cx="4143919" cy="507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 dirty="0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sym typeface="Arial"/>
              </a:rPr>
              <a:t>곽정원</a:t>
            </a:r>
            <a:r>
              <a:rPr lang="en-US" altLang="ko-KR" sz="1800" b="0" i="0" u="none" strike="noStrike" cap="none" dirty="0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sym typeface="Arial"/>
              </a:rPr>
              <a:t>, </a:t>
            </a:r>
            <a:r>
              <a:rPr lang="ko-KR" altLang="en-US" sz="1800" b="0" i="0" u="none" strike="noStrike" cap="none" dirty="0" err="1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sym typeface="Arial"/>
              </a:rPr>
              <a:t>곽원근</a:t>
            </a:r>
            <a:r>
              <a:rPr lang="en-US" altLang="ko-KR" sz="1800" b="0" i="0" u="none" strike="noStrike" cap="none" dirty="0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sym typeface="Arial"/>
              </a:rPr>
              <a:t>, </a:t>
            </a:r>
            <a:r>
              <a:rPr lang="ko-KR" altLang="en-US" sz="1800" b="0" i="0" u="none" strike="noStrike" cap="none" dirty="0" err="1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sym typeface="Arial"/>
              </a:rPr>
              <a:t>구희애</a:t>
            </a:r>
            <a:r>
              <a:rPr lang="en-US" altLang="ko-KR" sz="1800" b="0" i="0" u="none" strike="noStrike" cap="none" dirty="0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sym typeface="Arial"/>
              </a:rPr>
              <a:t>, </a:t>
            </a:r>
            <a:r>
              <a:rPr lang="ko-KR" altLang="en-US" sz="1800" b="0" i="0" u="none" strike="noStrike" cap="none" dirty="0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sym typeface="Arial"/>
              </a:rPr>
              <a:t>김예은</a:t>
            </a:r>
            <a:r>
              <a:rPr lang="ko-KR" sz="1800" b="0" i="0" u="none" strike="noStrike" cap="none" dirty="0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sym typeface="Arial"/>
              </a:rPr>
              <a:t> </a:t>
            </a:r>
            <a:endParaRPr sz="1800" b="0" i="0" u="none" strike="noStrike" cap="none" dirty="0">
              <a:solidFill>
                <a:srgbClr val="000000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  <a:sym typeface="Arial"/>
            </a:endParaRPr>
          </a:p>
        </p:txBody>
      </p:sp>
      <p:sp>
        <p:nvSpPr>
          <p:cNvPr id="13" name="Google Shape;85;p13">
            <a:extLst>
              <a:ext uri="{FF2B5EF4-FFF2-40B4-BE49-F238E27FC236}">
                <a16:creationId xmlns:a16="http://schemas.microsoft.com/office/drawing/2014/main" id="{2EB53F84-233D-4B55-9469-665C4DC4B83F}"/>
              </a:ext>
            </a:extLst>
          </p:cNvPr>
          <p:cNvSpPr txBox="1"/>
          <p:nvPr/>
        </p:nvSpPr>
        <p:spPr>
          <a:xfrm>
            <a:off x="1349199" y="2182110"/>
            <a:ext cx="9480000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ko-KR" altLang="en-US" sz="3600" b="0" i="0" u="none" strike="noStrike" cap="none" dirty="0">
                <a:solidFill>
                  <a:schemeClr val="dk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  <a:sym typeface="Arial"/>
              </a:rPr>
              <a:t>라이브 커머스 서비스 구현</a:t>
            </a:r>
            <a:endParaRPr lang="ko-KR" altLang="en-US" sz="1400" b="0" i="0" u="none" strike="noStrike" cap="none" dirty="0">
              <a:solidFill>
                <a:srgbClr val="000000"/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  <a:sym typeface="Arial"/>
            </a:endParaRPr>
          </a:p>
        </p:txBody>
      </p:sp>
      <p:sp>
        <p:nvSpPr>
          <p:cNvPr id="14" name="Google Shape;92;p13">
            <a:extLst>
              <a:ext uri="{FF2B5EF4-FFF2-40B4-BE49-F238E27FC236}">
                <a16:creationId xmlns:a16="http://schemas.microsoft.com/office/drawing/2014/main" id="{7D905C9F-6F6B-4318-AC69-CF87E3394BB1}"/>
              </a:ext>
            </a:extLst>
          </p:cNvPr>
          <p:cNvSpPr txBox="1"/>
          <p:nvPr/>
        </p:nvSpPr>
        <p:spPr>
          <a:xfrm>
            <a:off x="7654502" y="5630317"/>
            <a:ext cx="4143919" cy="507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altLang="ko-KR" sz="1800" b="0" i="0" u="none" strike="noStrike" cap="none" dirty="0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sym typeface="Arial"/>
              </a:rPr>
              <a:t>4K</a:t>
            </a:r>
            <a:endParaRPr sz="1800" b="0" i="0" u="none" strike="noStrike" cap="none" dirty="0">
              <a:solidFill>
                <a:srgbClr val="000000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25105" y="76476"/>
            <a:ext cx="1219443" cy="76336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4" name="Google Shape;184;p22"/>
          <p:cNvCxnSpPr/>
          <p:nvPr/>
        </p:nvCxnSpPr>
        <p:spPr>
          <a:xfrm>
            <a:off x="757382" y="922651"/>
            <a:ext cx="10387166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85" name="Google Shape;185;p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84579" y="1096722"/>
            <a:ext cx="9311174" cy="5465920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2"/>
          <p:cNvSpPr txBox="1"/>
          <p:nvPr/>
        </p:nvSpPr>
        <p:spPr>
          <a:xfrm>
            <a:off x="757375" y="600900"/>
            <a:ext cx="3627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dirty="0">
                <a:solidFill>
                  <a:schemeClr val="dk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사례분석.2</a:t>
            </a:r>
            <a:r>
              <a:rPr lang="ko-KR" b="0" i="0" u="none" strike="noStrike" cap="none" dirty="0">
                <a:solidFill>
                  <a:schemeClr val="dk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sym typeface="Arial"/>
              </a:rPr>
              <a:t> </a:t>
            </a:r>
            <a:endParaRPr b="0" i="0" u="none" strike="noStrike" cap="none" dirty="0">
              <a:solidFill>
                <a:schemeClr val="dk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  <a:sym typeface="Arial"/>
            </a:endParaRPr>
          </a:p>
        </p:txBody>
      </p:sp>
      <p:sp>
        <p:nvSpPr>
          <p:cNvPr id="7" name="Google Shape;120;p16">
            <a:extLst>
              <a:ext uri="{FF2B5EF4-FFF2-40B4-BE49-F238E27FC236}">
                <a16:creationId xmlns:a16="http://schemas.microsoft.com/office/drawing/2014/main" id="{C1966B6A-D963-422B-891A-EA6292E7C8E5}"/>
              </a:ext>
            </a:extLst>
          </p:cNvPr>
          <p:cNvSpPr txBox="1"/>
          <p:nvPr/>
        </p:nvSpPr>
        <p:spPr>
          <a:xfrm>
            <a:off x="757375" y="142950"/>
            <a:ext cx="3627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dirty="0">
                <a:solidFill>
                  <a:schemeClr val="dk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프로젝트 개요</a:t>
            </a:r>
            <a:endParaRPr sz="2400" b="0" i="0" u="none" strike="noStrike" cap="none" dirty="0">
              <a:solidFill>
                <a:schemeClr val="dk1"/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3222" y="3142949"/>
            <a:ext cx="2356634" cy="147523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3" name="Google Shape;193;p23"/>
          <p:cNvCxnSpPr/>
          <p:nvPr/>
        </p:nvCxnSpPr>
        <p:spPr>
          <a:xfrm>
            <a:off x="757382" y="922651"/>
            <a:ext cx="10387166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graphicFrame>
        <p:nvGraphicFramePr>
          <p:cNvPr id="194" name="Google Shape;194;p23"/>
          <p:cNvGraphicFramePr/>
          <p:nvPr>
            <p:extLst>
              <p:ext uri="{D42A27DB-BD31-4B8C-83A1-F6EECF244321}">
                <p14:modId xmlns:p14="http://schemas.microsoft.com/office/powerpoint/2010/main" val="739672806"/>
              </p:ext>
            </p:extLst>
          </p:nvPr>
        </p:nvGraphicFramePr>
        <p:xfrm>
          <a:off x="3066474" y="1234241"/>
          <a:ext cx="8128000" cy="5323587"/>
        </p:xfrm>
        <a:graphic>
          <a:graphicData uri="http://schemas.openxmlformats.org/drawingml/2006/table">
            <a:tbl>
              <a:tblPr firstRow="1" bandRow="1">
                <a:noFill/>
                <a:tableStyleId>{30512E3E-7846-4A45-B0E5-1A66C4CEDA93}</a:tableStyleId>
              </a:tblPr>
              <a:tblGrid>
                <a:gridCol w="786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41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509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solidFill>
                            <a:schemeClr val="dk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Arial"/>
                          <a:sym typeface="Arial"/>
                        </a:rPr>
                        <a:t>소 개</a:t>
                      </a:r>
                      <a:endParaRPr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5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 i="0" u="none" strike="noStrike" cap="none">
                          <a:solidFill>
                            <a:schemeClr val="dk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Arial"/>
                          <a:sym typeface="Arial"/>
                        </a:rPr>
                        <a:t>카카오톡을 활용해 모바일에서 영상 시청, 실시간 채팅, 결제까지 빠르게 연결되는 모바일 홈쇼핑 서비스</a:t>
                      </a:r>
                      <a:endParaRPr sz="1400" u="none" strike="noStrike" cap="none">
                        <a:solidFill>
                          <a:schemeClr val="dk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5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84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solidFill>
                            <a:schemeClr val="dk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Arial"/>
                          <a:sym typeface="Arial"/>
                        </a:rPr>
                        <a:t>특 징</a:t>
                      </a:r>
                      <a:endParaRPr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5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 i="0" u="none" strike="noStrike" cap="none">
                          <a:solidFill>
                            <a:schemeClr val="dk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Arial"/>
                          <a:sym typeface="Arial"/>
                        </a:rPr>
                        <a:t>공동구매 형태로 최소 2명의 구매자만 모이면 단독 특가로 상품 구매 가능 (구매 성공률 90%)</a:t>
                      </a:r>
                      <a:endParaRPr sz="1400" b="0" u="none" strike="noStrike" cap="none">
                        <a:solidFill>
                          <a:schemeClr val="dk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 i="0" u="none" strike="noStrike" cap="none">
                          <a:solidFill>
                            <a:schemeClr val="dk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Arial"/>
                          <a:sym typeface="Arial"/>
                        </a:rPr>
                        <a:t>다시보기 기능 지원 (꾸준한 매출 증가 기대)</a:t>
                      </a:r>
                      <a:endParaRPr sz="1400" b="0" u="none" strike="noStrike" cap="none">
                        <a:solidFill>
                          <a:schemeClr val="dk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5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52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solidFill>
                            <a:schemeClr val="dk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Arial"/>
                          <a:sym typeface="Arial"/>
                        </a:rPr>
                        <a:t>장 점</a:t>
                      </a:r>
                      <a:endParaRPr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5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 i="0" u="none" strike="noStrike" cap="none">
                          <a:solidFill>
                            <a:schemeClr val="dk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Arial"/>
                          <a:sym typeface="Arial"/>
                        </a:rPr>
                        <a:t>유입 시청자수가 많음</a:t>
                      </a:r>
                      <a:endParaRPr sz="1400" b="0" u="none" strike="noStrike" cap="none">
                        <a:solidFill>
                          <a:schemeClr val="dk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 i="0" u="none" strike="noStrike" cap="none">
                          <a:solidFill>
                            <a:schemeClr val="dk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Arial"/>
                          <a:sym typeface="Arial"/>
                        </a:rPr>
                        <a:t>카카오톡&amp;카카오페이를 이용해 구매하고 결제까지 할 수 있어 쇼핑 편의성 높음</a:t>
                      </a:r>
                      <a:endParaRPr sz="1400" b="0" u="none" strike="noStrike" cap="none">
                        <a:solidFill>
                          <a:schemeClr val="dk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 i="0" u="none" strike="noStrike" cap="none">
                          <a:solidFill>
                            <a:schemeClr val="dk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Arial"/>
                          <a:sym typeface="Arial"/>
                        </a:rPr>
                        <a:t>다른 모바일 라이브커머스 서비스 대비 동시 접속자 수 / 회당 거래액 최고 5배 이상</a:t>
                      </a:r>
                      <a:endParaRPr sz="1400" b="0" u="none" strike="noStrike" cap="none">
                        <a:solidFill>
                          <a:schemeClr val="dk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5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674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u="none" strike="noStrike" cap="none">
                          <a:solidFill>
                            <a:schemeClr val="dk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Arial"/>
                          <a:sym typeface="Arial"/>
                        </a:rPr>
                        <a:t>단 점</a:t>
                      </a:r>
                      <a:endParaRPr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5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0" i="0" u="none" strike="noStrike" cap="none" dirty="0">
                        <a:solidFill>
                          <a:schemeClr val="dk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 i="0" u="none" strike="noStrike" cap="none" dirty="0">
                          <a:solidFill>
                            <a:schemeClr val="dk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Arial"/>
                          <a:sym typeface="Arial"/>
                        </a:rPr>
                        <a:t>TV 홈쇼핑 방송 형식으로 입점 문턱이 높음</a:t>
                      </a:r>
                      <a:endParaRPr sz="1400" b="0" u="none" strike="noStrike" cap="none" dirty="0">
                        <a:solidFill>
                          <a:schemeClr val="dk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 i="0" u="none" strike="noStrike" cap="none" dirty="0">
                          <a:solidFill>
                            <a:schemeClr val="dk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Arial"/>
                          <a:sym typeface="Arial"/>
                        </a:rPr>
                        <a:t>방송 전반적인 부분을 카카오에서 제작하므로 입점 업체가 주도적인 방송을 하기 어려움</a:t>
                      </a:r>
                      <a:br>
                        <a:rPr lang="ko-KR" sz="1400" u="none" strike="noStrike" cap="none" dirty="0">
                          <a:solidFill>
                            <a:schemeClr val="dk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Arial"/>
                          <a:sym typeface="Arial"/>
                        </a:rPr>
                      </a:br>
                      <a:endParaRPr sz="1400" u="none" strike="noStrike" cap="none" dirty="0">
                        <a:solidFill>
                          <a:schemeClr val="dk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5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95" name="Google Shape;195;p23"/>
          <p:cNvSpPr txBox="1"/>
          <p:nvPr/>
        </p:nvSpPr>
        <p:spPr>
          <a:xfrm>
            <a:off x="757375" y="600900"/>
            <a:ext cx="3627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dirty="0">
                <a:solidFill>
                  <a:schemeClr val="dk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사례분석.2</a:t>
            </a:r>
            <a:r>
              <a:rPr lang="ko-KR" b="0" i="0" u="none" strike="noStrike" cap="none" dirty="0">
                <a:solidFill>
                  <a:schemeClr val="dk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sym typeface="Arial"/>
              </a:rPr>
              <a:t> </a:t>
            </a:r>
            <a:endParaRPr b="0" i="0" u="none" strike="noStrike" cap="none" dirty="0">
              <a:solidFill>
                <a:schemeClr val="dk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  <a:sym typeface="Arial"/>
            </a:endParaRPr>
          </a:p>
        </p:txBody>
      </p:sp>
      <p:sp>
        <p:nvSpPr>
          <p:cNvPr id="7" name="Google Shape;120;p16">
            <a:extLst>
              <a:ext uri="{FF2B5EF4-FFF2-40B4-BE49-F238E27FC236}">
                <a16:creationId xmlns:a16="http://schemas.microsoft.com/office/drawing/2014/main" id="{FE8E7D24-EE0D-4D0F-BF1F-2AD9EEC6A9BF}"/>
              </a:ext>
            </a:extLst>
          </p:cNvPr>
          <p:cNvSpPr txBox="1"/>
          <p:nvPr/>
        </p:nvSpPr>
        <p:spPr>
          <a:xfrm>
            <a:off x="757375" y="142950"/>
            <a:ext cx="3627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dirty="0">
                <a:solidFill>
                  <a:schemeClr val="dk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프로젝트 개요</a:t>
            </a:r>
            <a:endParaRPr sz="2400" b="0" i="0" u="none" strike="noStrike" cap="none" dirty="0">
              <a:solidFill>
                <a:schemeClr val="dk1"/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1" name="Google Shape;201;p24"/>
          <p:cNvCxnSpPr/>
          <p:nvPr/>
        </p:nvCxnSpPr>
        <p:spPr>
          <a:xfrm>
            <a:off x="757382" y="922651"/>
            <a:ext cx="10387166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2" name="Google Shape;202;p24"/>
          <p:cNvSpPr txBox="1"/>
          <p:nvPr/>
        </p:nvSpPr>
        <p:spPr>
          <a:xfrm>
            <a:off x="2838464" y="5508125"/>
            <a:ext cx="1262216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 dirty="0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sym typeface="Arial"/>
              </a:rPr>
              <a:t>[ 기능 ]</a:t>
            </a:r>
            <a:endParaRPr sz="2000" b="0" i="0" u="none" strike="noStrike" cap="none" dirty="0">
              <a:solidFill>
                <a:schemeClr val="dk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sym typeface="Arial"/>
            </a:endParaRPr>
          </a:p>
        </p:txBody>
      </p:sp>
      <p:sp>
        <p:nvSpPr>
          <p:cNvPr id="203" name="Google Shape;203;p24"/>
          <p:cNvSpPr txBox="1"/>
          <p:nvPr/>
        </p:nvSpPr>
        <p:spPr>
          <a:xfrm>
            <a:off x="8304651" y="5508125"/>
            <a:ext cx="1262216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sym typeface="Arial"/>
              </a:rPr>
              <a:t>[ 비기능 ]</a:t>
            </a:r>
            <a:endParaRPr sz="2000" b="0" i="0" u="none" strike="noStrike" cap="none">
              <a:solidFill>
                <a:schemeClr val="dk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sym typeface="Arial"/>
            </a:endParaRPr>
          </a:p>
        </p:txBody>
      </p:sp>
      <p:pic>
        <p:nvPicPr>
          <p:cNvPr id="204" name="Google Shape;20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2225" y="1614900"/>
            <a:ext cx="5274699" cy="389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96100" y="1614900"/>
            <a:ext cx="4679324" cy="3893225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24"/>
          <p:cNvSpPr txBox="1"/>
          <p:nvPr/>
        </p:nvSpPr>
        <p:spPr>
          <a:xfrm>
            <a:off x="757375" y="600900"/>
            <a:ext cx="3627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dirty="0">
                <a:solidFill>
                  <a:schemeClr val="dk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요구사항 분석</a:t>
            </a:r>
            <a:endParaRPr b="0" i="0" u="none" strike="noStrike" cap="none" dirty="0">
              <a:solidFill>
                <a:schemeClr val="dk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  <a:sym typeface="Arial"/>
            </a:endParaRPr>
          </a:p>
        </p:txBody>
      </p:sp>
      <p:sp>
        <p:nvSpPr>
          <p:cNvPr id="9" name="Google Shape;120;p16">
            <a:extLst>
              <a:ext uri="{FF2B5EF4-FFF2-40B4-BE49-F238E27FC236}">
                <a16:creationId xmlns:a16="http://schemas.microsoft.com/office/drawing/2014/main" id="{CAFE83C1-2279-47E5-8912-15E5044722EA}"/>
              </a:ext>
            </a:extLst>
          </p:cNvPr>
          <p:cNvSpPr txBox="1"/>
          <p:nvPr/>
        </p:nvSpPr>
        <p:spPr>
          <a:xfrm>
            <a:off x="757375" y="142950"/>
            <a:ext cx="3627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dirty="0">
                <a:solidFill>
                  <a:schemeClr val="dk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프로젝트 개요</a:t>
            </a:r>
            <a:endParaRPr sz="2400" b="0" i="0" u="none" strike="noStrike" cap="none" dirty="0">
              <a:solidFill>
                <a:schemeClr val="dk1"/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  <a:sym typeface="Arial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0CC47A3-13AB-4B9A-AB9F-10F5C9748884}"/>
              </a:ext>
            </a:extLst>
          </p:cNvPr>
          <p:cNvSpPr/>
          <p:nvPr/>
        </p:nvSpPr>
        <p:spPr>
          <a:xfrm>
            <a:off x="757375" y="4133589"/>
            <a:ext cx="5338625" cy="13745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8C218BD-0B45-4339-8A3E-F5D8C0AB218B}"/>
              </a:ext>
            </a:extLst>
          </p:cNvPr>
          <p:cNvSpPr/>
          <p:nvPr/>
        </p:nvSpPr>
        <p:spPr>
          <a:xfrm>
            <a:off x="6475955" y="4046441"/>
            <a:ext cx="4799469" cy="146166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5"/>
          <p:cNvSpPr/>
          <p:nvPr/>
        </p:nvSpPr>
        <p:spPr>
          <a:xfrm>
            <a:off x="390826" y="1726584"/>
            <a:ext cx="5527500" cy="4855500"/>
          </a:xfrm>
          <a:prstGeom prst="rect">
            <a:avLst/>
          </a:prstGeom>
          <a:noFill/>
          <a:ln w="12700" cap="flat" cmpd="sng">
            <a:solidFill>
              <a:srgbClr val="1F386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 dirty="0">
                <a:solidFill>
                  <a:srgbClr val="1F3864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  <a:sym typeface="Arial"/>
              </a:rPr>
              <a:t>소비자</a:t>
            </a:r>
            <a:endParaRPr sz="1800" b="0" i="0" u="none" strike="noStrike" cap="none" dirty="0">
              <a:solidFill>
                <a:srgbClr val="1F3864"/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  <a:sym typeface="Arial"/>
            </a:endParaRPr>
          </a:p>
        </p:txBody>
      </p:sp>
      <p:sp>
        <p:nvSpPr>
          <p:cNvPr id="213" name="Google Shape;213;p25"/>
          <p:cNvSpPr/>
          <p:nvPr/>
        </p:nvSpPr>
        <p:spPr>
          <a:xfrm>
            <a:off x="6239403" y="1721689"/>
            <a:ext cx="5527531" cy="4855605"/>
          </a:xfrm>
          <a:prstGeom prst="rect">
            <a:avLst/>
          </a:prstGeom>
          <a:noFill/>
          <a:ln w="12700" cap="flat" cmpd="sng">
            <a:solidFill>
              <a:srgbClr val="1F386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rgbClr val="1F3864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  <a:sym typeface="Arial"/>
              </a:rPr>
              <a:t>판매자</a:t>
            </a:r>
            <a:endParaRPr sz="1800" b="0" i="0" u="none" strike="noStrike" cap="none">
              <a:solidFill>
                <a:srgbClr val="1F3864"/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  <a:sym typeface="Arial"/>
            </a:endParaRPr>
          </a:p>
        </p:txBody>
      </p:sp>
      <p:sp>
        <p:nvSpPr>
          <p:cNvPr id="214" name="Google Shape;214;p25"/>
          <p:cNvSpPr txBox="1"/>
          <p:nvPr/>
        </p:nvSpPr>
        <p:spPr>
          <a:xfrm>
            <a:off x="9232354" y="2379229"/>
            <a:ext cx="2403621" cy="4077999"/>
          </a:xfrm>
          <a:prstGeom prst="rect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1" i="0" u="none" strike="noStrike" cap="none" dirty="0">
                <a:solidFill>
                  <a:schemeClr val="dk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sym typeface="Arial"/>
              </a:rPr>
              <a:t>라이브 커머스 관리자</a:t>
            </a:r>
            <a:endParaRPr sz="1400" b="1" i="0" u="none" strike="noStrike" cap="none" dirty="0">
              <a:solidFill>
                <a:schemeClr val="dk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 dirty="0">
              <a:solidFill>
                <a:schemeClr val="dk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 dirty="0">
              <a:solidFill>
                <a:schemeClr val="dk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 dirty="0">
              <a:solidFill>
                <a:schemeClr val="dk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 dirty="0">
              <a:solidFill>
                <a:schemeClr val="dk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 dirty="0">
              <a:solidFill>
                <a:schemeClr val="dk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 dirty="0">
              <a:solidFill>
                <a:schemeClr val="dk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 dirty="0">
              <a:solidFill>
                <a:schemeClr val="dk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 dirty="0">
              <a:solidFill>
                <a:schemeClr val="dk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 dirty="0">
              <a:solidFill>
                <a:schemeClr val="dk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 dirty="0">
              <a:solidFill>
                <a:schemeClr val="dk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 dirty="0">
              <a:solidFill>
                <a:schemeClr val="dk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 dirty="0">
              <a:solidFill>
                <a:schemeClr val="dk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 dirty="0">
              <a:solidFill>
                <a:schemeClr val="dk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 dirty="0">
              <a:solidFill>
                <a:schemeClr val="dk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 dirty="0">
              <a:solidFill>
                <a:schemeClr val="dk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 dirty="0">
              <a:solidFill>
                <a:schemeClr val="dk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 dirty="0">
              <a:solidFill>
                <a:schemeClr val="dk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sym typeface="Arial"/>
            </a:endParaRPr>
          </a:p>
        </p:txBody>
      </p:sp>
      <p:sp>
        <p:nvSpPr>
          <p:cNvPr id="215" name="Google Shape;215;p25"/>
          <p:cNvSpPr txBox="1"/>
          <p:nvPr/>
        </p:nvSpPr>
        <p:spPr>
          <a:xfrm>
            <a:off x="518107" y="2379229"/>
            <a:ext cx="2403621" cy="4077999"/>
          </a:xfrm>
          <a:prstGeom prst="rect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1" i="0" u="none" strike="noStrike" cap="none" dirty="0">
                <a:solidFill>
                  <a:schemeClr val="dk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sym typeface="Arial"/>
              </a:rPr>
              <a:t>라이브 커머스</a:t>
            </a:r>
            <a:endParaRPr sz="1400" b="1" i="0" u="none" strike="noStrike" cap="none" dirty="0">
              <a:solidFill>
                <a:schemeClr val="dk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 dirty="0">
              <a:solidFill>
                <a:schemeClr val="dk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 dirty="0">
              <a:solidFill>
                <a:schemeClr val="dk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 dirty="0">
              <a:solidFill>
                <a:schemeClr val="dk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 dirty="0">
              <a:solidFill>
                <a:schemeClr val="dk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 dirty="0">
              <a:solidFill>
                <a:schemeClr val="dk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 dirty="0">
              <a:solidFill>
                <a:schemeClr val="dk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 dirty="0">
              <a:solidFill>
                <a:schemeClr val="dk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 dirty="0">
              <a:solidFill>
                <a:schemeClr val="dk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 dirty="0">
              <a:solidFill>
                <a:schemeClr val="dk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 dirty="0">
              <a:solidFill>
                <a:schemeClr val="dk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 dirty="0">
              <a:solidFill>
                <a:schemeClr val="dk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 dirty="0">
              <a:solidFill>
                <a:schemeClr val="dk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 dirty="0">
              <a:solidFill>
                <a:schemeClr val="dk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 dirty="0">
              <a:solidFill>
                <a:schemeClr val="dk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 dirty="0">
              <a:solidFill>
                <a:schemeClr val="dk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 dirty="0">
              <a:solidFill>
                <a:schemeClr val="dk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 dirty="0">
              <a:solidFill>
                <a:schemeClr val="dk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sym typeface="Arial"/>
            </a:endParaRPr>
          </a:p>
        </p:txBody>
      </p:sp>
      <p:sp>
        <p:nvSpPr>
          <p:cNvPr id="216" name="Google Shape;216;p25"/>
          <p:cNvSpPr txBox="1"/>
          <p:nvPr/>
        </p:nvSpPr>
        <p:spPr>
          <a:xfrm>
            <a:off x="3373597" y="2379229"/>
            <a:ext cx="2403600" cy="4077900"/>
          </a:xfrm>
          <a:prstGeom prst="rect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1" i="0" u="none" strike="noStrike" cap="none">
                <a:solidFill>
                  <a:schemeClr val="dk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sym typeface="Arial"/>
              </a:rPr>
              <a:t>스토어</a:t>
            </a:r>
            <a:endParaRPr sz="1400" b="1" i="0" u="none" strike="noStrike" cap="none">
              <a:solidFill>
                <a:schemeClr val="dk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dk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dk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dk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dk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dk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dk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dk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dk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dk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dk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dk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dk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dk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dk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dk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dk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dk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sym typeface="Arial"/>
            </a:endParaRPr>
          </a:p>
        </p:txBody>
      </p:sp>
      <p:sp>
        <p:nvSpPr>
          <p:cNvPr id="217" name="Google Shape;217;p25"/>
          <p:cNvSpPr txBox="1"/>
          <p:nvPr/>
        </p:nvSpPr>
        <p:spPr>
          <a:xfrm>
            <a:off x="6376864" y="2379229"/>
            <a:ext cx="2403621" cy="4077999"/>
          </a:xfrm>
          <a:prstGeom prst="rect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1" i="0" u="none" strike="noStrike" cap="none">
                <a:solidFill>
                  <a:schemeClr val="dk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sym typeface="Arial"/>
              </a:rPr>
              <a:t>스토어 관리자</a:t>
            </a:r>
            <a:endParaRPr sz="1400" b="1" i="0" u="none" strike="noStrike" cap="none">
              <a:solidFill>
                <a:schemeClr val="dk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dk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dk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dk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dk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dk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dk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dk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dk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dk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dk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dk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dk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dk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dk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dk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dk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dk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sym typeface="Arial"/>
            </a:endParaRPr>
          </a:p>
        </p:txBody>
      </p:sp>
      <p:sp>
        <p:nvSpPr>
          <p:cNvPr id="218" name="Google Shape;218;p25"/>
          <p:cNvSpPr txBox="1"/>
          <p:nvPr/>
        </p:nvSpPr>
        <p:spPr>
          <a:xfrm>
            <a:off x="9487613" y="2991514"/>
            <a:ext cx="1968600" cy="307800"/>
          </a:xfrm>
          <a:prstGeom prst="rect">
            <a:avLst/>
          </a:prstGeom>
          <a:solidFill>
            <a:srgbClr val="DDEAF6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0" i="0" u="none" strike="noStrike" cap="none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sym typeface="Arial"/>
              </a:rPr>
              <a:t>메인 페이지</a:t>
            </a:r>
            <a:endParaRPr sz="1400" b="0" i="0" u="none" strike="noStrike" cap="none">
              <a:solidFill>
                <a:srgbClr val="00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sym typeface="Arial"/>
            </a:endParaRPr>
          </a:p>
        </p:txBody>
      </p:sp>
      <p:sp>
        <p:nvSpPr>
          <p:cNvPr id="219" name="Google Shape;219;p25"/>
          <p:cNvSpPr txBox="1"/>
          <p:nvPr/>
        </p:nvSpPr>
        <p:spPr>
          <a:xfrm>
            <a:off x="763267" y="3018626"/>
            <a:ext cx="1968678" cy="307736"/>
          </a:xfrm>
          <a:prstGeom prst="rect">
            <a:avLst/>
          </a:prstGeom>
          <a:solidFill>
            <a:srgbClr val="DDEAF6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0" i="0" u="none" strike="noStrike" cap="none" dirty="0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sym typeface="Arial"/>
              </a:rPr>
              <a:t>메인 페이지</a:t>
            </a:r>
            <a:endParaRPr sz="1400" b="0" i="0" u="none" strike="noStrike" cap="none" dirty="0">
              <a:solidFill>
                <a:srgbClr val="00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sym typeface="Arial"/>
            </a:endParaRPr>
          </a:p>
        </p:txBody>
      </p:sp>
      <p:sp>
        <p:nvSpPr>
          <p:cNvPr id="220" name="Google Shape;220;p25"/>
          <p:cNvSpPr txBox="1"/>
          <p:nvPr/>
        </p:nvSpPr>
        <p:spPr>
          <a:xfrm>
            <a:off x="3563381" y="2991538"/>
            <a:ext cx="1968678" cy="307736"/>
          </a:xfrm>
          <a:prstGeom prst="rect">
            <a:avLst/>
          </a:prstGeom>
          <a:solidFill>
            <a:srgbClr val="DDEAF6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0" i="0" u="none" strike="noStrike" cap="none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sym typeface="Arial"/>
              </a:rPr>
              <a:t>메인 페이지</a:t>
            </a:r>
            <a:endParaRPr sz="1400" b="0" i="0" u="none" strike="noStrike" cap="none">
              <a:solidFill>
                <a:srgbClr val="00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sym typeface="Arial"/>
            </a:endParaRPr>
          </a:p>
        </p:txBody>
      </p:sp>
      <p:sp>
        <p:nvSpPr>
          <p:cNvPr id="221" name="Google Shape;221;p25"/>
          <p:cNvSpPr txBox="1"/>
          <p:nvPr/>
        </p:nvSpPr>
        <p:spPr>
          <a:xfrm>
            <a:off x="6566648" y="2991537"/>
            <a:ext cx="1968678" cy="307736"/>
          </a:xfrm>
          <a:prstGeom prst="rect">
            <a:avLst/>
          </a:prstGeom>
          <a:solidFill>
            <a:srgbClr val="DDEAF6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0" i="0" u="none" strike="noStrike" cap="none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sym typeface="Arial"/>
              </a:rPr>
              <a:t>메인 페이지</a:t>
            </a:r>
            <a:endParaRPr sz="1400" b="0" i="0" u="none" strike="noStrike" cap="none">
              <a:solidFill>
                <a:srgbClr val="00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sym typeface="Arial"/>
            </a:endParaRPr>
          </a:p>
        </p:txBody>
      </p:sp>
      <p:sp>
        <p:nvSpPr>
          <p:cNvPr id="222" name="Google Shape;222;p25"/>
          <p:cNvSpPr txBox="1"/>
          <p:nvPr/>
        </p:nvSpPr>
        <p:spPr>
          <a:xfrm>
            <a:off x="763267" y="4269657"/>
            <a:ext cx="1968600" cy="307800"/>
          </a:xfrm>
          <a:prstGeom prst="rect">
            <a:avLst/>
          </a:prstGeom>
          <a:solidFill>
            <a:srgbClr val="DDEAF6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0" i="0" u="none" strike="noStrike" cap="none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sym typeface="Arial"/>
              </a:rPr>
              <a:t>방송 페이지</a:t>
            </a:r>
            <a:endParaRPr sz="1400" b="0" i="0" u="none" strike="noStrike" cap="none">
              <a:solidFill>
                <a:srgbClr val="00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sym typeface="Arial"/>
            </a:endParaRPr>
          </a:p>
        </p:txBody>
      </p:sp>
      <p:sp>
        <p:nvSpPr>
          <p:cNvPr id="223" name="Google Shape;223;p25"/>
          <p:cNvSpPr txBox="1"/>
          <p:nvPr/>
        </p:nvSpPr>
        <p:spPr>
          <a:xfrm>
            <a:off x="6566648" y="3841756"/>
            <a:ext cx="1968678" cy="307736"/>
          </a:xfrm>
          <a:prstGeom prst="rect">
            <a:avLst/>
          </a:prstGeom>
          <a:solidFill>
            <a:srgbClr val="DDEAF6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0" i="0" u="none" strike="noStrike" cap="none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sym typeface="Arial"/>
              </a:rPr>
              <a:t>상품등록</a:t>
            </a:r>
            <a:endParaRPr sz="1400" b="0" i="0" u="none" strike="noStrike" cap="none">
              <a:solidFill>
                <a:srgbClr val="00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sym typeface="Arial"/>
            </a:endParaRPr>
          </a:p>
        </p:txBody>
      </p:sp>
      <p:sp>
        <p:nvSpPr>
          <p:cNvPr id="224" name="Google Shape;224;p25"/>
          <p:cNvSpPr txBox="1"/>
          <p:nvPr/>
        </p:nvSpPr>
        <p:spPr>
          <a:xfrm>
            <a:off x="6566648" y="4691976"/>
            <a:ext cx="1968678" cy="307736"/>
          </a:xfrm>
          <a:prstGeom prst="rect">
            <a:avLst/>
          </a:prstGeom>
          <a:solidFill>
            <a:srgbClr val="DDEAF6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상품조회</a:t>
            </a:r>
            <a:endParaRPr sz="1400" b="0" i="0" u="none" strike="noStrike" cap="none">
              <a:solidFill>
                <a:srgbClr val="00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sym typeface="Arial"/>
            </a:endParaRPr>
          </a:p>
        </p:txBody>
      </p:sp>
      <p:sp>
        <p:nvSpPr>
          <p:cNvPr id="225" name="Google Shape;225;p25"/>
          <p:cNvSpPr txBox="1"/>
          <p:nvPr/>
        </p:nvSpPr>
        <p:spPr>
          <a:xfrm>
            <a:off x="6566648" y="5539440"/>
            <a:ext cx="1968600" cy="307800"/>
          </a:xfrm>
          <a:prstGeom prst="rect">
            <a:avLst/>
          </a:prstGeom>
          <a:solidFill>
            <a:srgbClr val="DDEAF6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0" i="0" u="none" strike="noStrike" cap="none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sym typeface="Arial"/>
              </a:rPr>
              <a:t>주문조회</a:t>
            </a:r>
            <a:endParaRPr sz="1400" b="0" i="0" u="none" strike="noStrike" cap="none">
              <a:solidFill>
                <a:srgbClr val="00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sym typeface="Arial"/>
            </a:endParaRPr>
          </a:p>
        </p:txBody>
      </p:sp>
      <p:sp>
        <p:nvSpPr>
          <p:cNvPr id="226" name="Google Shape;226;p25"/>
          <p:cNvSpPr txBox="1"/>
          <p:nvPr/>
        </p:nvSpPr>
        <p:spPr>
          <a:xfrm>
            <a:off x="9487629" y="4264332"/>
            <a:ext cx="1968600" cy="307800"/>
          </a:xfrm>
          <a:prstGeom prst="rect">
            <a:avLst/>
          </a:prstGeom>
          <a:solidFill>
            <a:srgbClr val="DDEAF6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녹화관리</a:t>
            </a:r>
            <a:endParaRPr sz="1400" b="0" i="0" u="none" strike="noStrike" cap="none">
              <a:solidFill>
                <a:srgbClr val="00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sym typeface="Arial"/>
            </a:endParaRPr>
          </a:p>
        </p:txBody>
      </p:sp>
      <p:cxnSp>
        <p:nvCxnSpPr>
          <p:cNvPr id="227" name="Google Shape;227;p25"/>
          <p:cNvCxnSpPr>
            <a:stCxn id="220" idx="2"/>
            <a:endCxn id="228" idx="0"/>
          </p:cNvCxnSpPr>
          <p:nvPr/>
        </p:nvCxnSpPr>
        <p:spPr>
          <a:xfrm>
            <a:off x="4547720" y="3299274"/>
            <a:ext cx="6600" cy="970500"/>
          </a:xfrm>
          <a:prstGeom prst="straightConnector1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29" name="Google Shape;229;p25"/>
          <p:cNvCxnSpPr>
            <a:stCxn id="218" idx="3"/>
            <a:endCxn id="219" idx="1"/>
          </p:cNvCxnSpPr>
          <p:nvPr/>
        </p:nvCxnSpPr>
        <p:spPr>
          <a:xfrm flipH="1">
            <a:off x="763313" y="3145414"/>
            <a:ext cx="10692900" cy="27000"/>
          </a:xfrm>
          <a:prstGeom prst="bentConnector5">
            <a:avLst>
              <a:gd name="adj1" fmla="val -2227"/>
              <a:gd name="adj2" fmla="val 11886428"/>
              <a:gd name="adj3" fmla="val 102709"/>
            </a:avLst>
          </a:prstGeom>
          <a:noFill/>
          <a:ln w="12700" cap="flat" cmpd="sng">
            <a:solidFill>
              <a:schemeClr val="accent1"/>
            </a:solidFill>
            <a:prstDash val="lgDash"/>
            <a:miter lim="800000"/>
            <a:headEnd type="none" w="sm" len="sm"/>
            <a:tailEnd type="triangle" w="med" len="med"/>
          </a:ln>
        </p:spPr>
      </p:cxnSp>
      <p:cxnSp>
        <p:nvCxnSpPr>
          <p:cNvPr id="230" name="Google Shape;230;p25"/>
          <p:cNvCxnSpPr>
            <a:stCxn id="222" idx="3"/>
            <a:endCxn id="228" idx="1"/>
          </p:cNvCxnSpPr>
          <p:nvPr/>
        </p:nvCxnSpPr>
        <p:spPr>
          <a:xfrm>
            <a:off x="2731867" y="4423557"/>
            <a:ext cx="838200" cy="600"/>
          </a:xfrm>
          <a:prstGeom prst="bentConnector3">
            <a:avLst>
              <a:gd name="adj1" fmla="val 50003"/>
            </a:avLst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231" name="Google Shape;231;p25"/>
          <p:cNvSpPr txBox="1"/>
          <p:nvPr/>
        </p:nvSpPr>
        <p:spPr>
          <a:xfrm>
            <a:off x="3563418" y="5547834"/>
            <a:ext cx="1968600" cy="307800"/>
          </a:xfrm>
          <a:prstGeom prst="rect">
            <a:avLst/>
          </a:prstGeom>
          <a:solidFill>
            <a:srgbClr val="DDEAF6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0" i="0" u="none" strike="noStrike" cap="none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sym typeface="Arial"/>
              </a:rPr>
              <a:t>장바구니 페이지</a:t>
            </a:r>
            <a:endParaRPr sz="1400" b="0" i="0" u="none" strike="noStrike" cap="none">
              <a:solidFill>
                <a:srgbClr val="00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sym typeface="Arial"/>
            </a:endParaRPr>
          </a:p>
        </p:txBody>
      </p:sp>
      <p:cxnSp>
        <p:nvCxnSpPr>
          <p:cNvPr id="232" name="Google Shape;232;p25"/>
          <p:cNvCxnSpPr>
            <a:stCxn id="218" idx="2"/>
            <a:endCxn id="226" idx="0"/>
          </p:cNvCxnSpPr>
          <p:nvPr/>
        </p:nvCxnSpPr>
        <p:spPr>
          <a:xfrm>
            <a:off x="10471913" y="3299314"/>
            <a:ext cx="0" cy="965100"/>
          </a:xfrm>
          <a:prstGeom prst="straightConnector1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triangle" w="med" len="med"/>
            <a:tailEnd type="triangle" w="med" len="med"/>
          </a:ln>
        </p:spPr>
      </p:cxnSp>
      <p:cxnSp>
        <p:nvCxnSpPr>
          <p:cNvPr id="233" name="Google Shape;233;p25"/>
          <p:cNvCxnSpPr>
            <a:stCxn id="221" idx="2"/>
            <a:endCxn id="223" idx="0"/>
          </p:cNvCxnSpPr>
          <p:nvPr/>
        </p:nvCxnSpPr>
        <p:spPr>
          <a:xfrm>
            <a:off x="7550987" y="3299273"/>
            <a:ext cx="0" cy="542400"/>
          </a:xfrm>
          <a:prstGeom prst="straightConnector1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34" name="Google Shape;234;p25"/>
          <p:cNvCxnSpPr>
            <a:stCxn id="223" idx="2"/>
            <a:endCxn id="224" idx="0"/>
          </p:cNvCxnSpPr>
          <p:nvPr/>
        </p:nvCxnSpPr>
        <p:spPr>
          <a:xfrm>
            <a:off x="7550987" y="4149492"/>
            <a:ext cx="0" cy="542400"/>
          </a:xfrm>
          <a:prstGeom prst="straightConnector1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35" name="Google Shape;235;p25"/>
          <p:cNvCxnSpPr>
            <a:stCxn id="224" idx="2"/>
            <a:endCxn id="225" idx="0"/>
          </p:cNvCxnSpPr>
          <p:nvPr/>
        </p:nvCxnSpPr>
        <p:spPr>
          <a:xfrm>
            <a:off x="7550987" y="4999712"/>
            <a:ext cx="0" cy="539700"/>
          </a:xfrm>
          <a:prstGeom prst="straightConnector1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triangle" w="med" len="med"/>
            <a:tailEnd type="triangle" w="med" len="med"/>
          </a:ln>
        </p:spPr>
      </p:cxnSp>
      <p:cxnSp>
        <p:nvCxnSpPr>
          <p:cNvPr id="236" name="Google Shape;236;p25"/>
          <p:cNvCxnSpPr>
            <a:stCxn id="223" idx="1"/>
            <a:endCxn id="220" idx="3"/>
          </p:cNvCxnSpPr>
          <p:nvPr/>
        </p:nvCxnSpPr>
        <p:spPr>
          <a:xfrm rot="10800000">
            <a:off x="5531948" y="3145424"/>
            <a:ext cx="1034700" cy="850200"/>
          </a:xfrm>
          <a:prstGeom prst="bentConnector3">
            <a:avLst>
              <a:gd name="adj1" fmla="val 46562"/>
            </a:avLst>
          </a:prstGeom>
          <a:noFill/>
          <a:ln w="9525" cap="flat" cmpd="sng">
            <a:solidFill>
              <a:srgbClr val="3E6EC2"/>
            </a:solidFill>
            <a:prstDash val="lgDash"/>
            <a:round/>
            <a:headEnd type="none" w="sm" len="sm"/>
            <a:tailEnd type="triangle" w="med" len="med"/>
          </a:ln>
        </p:spPr>
      </p:cxnSp>
      <p:cxnSp>
        <p:nvCxnSpPr>
          <p:cNvPr id="237" name="Google Shape;237;p25"/>
          <p:cNvCxnSpPr>
            <a:stCxn id="219" idx="2"/>
            <a:endCxn id="222" idx="0"/>
          </p:cNvCxnSpPr>
          <p:nvPr/>
        </p:nvCxnSpPr>
        <p:spPr>
          <a:xfrm>
            <a:off x="1747606" y="3326362"/>
            <a:ext cx="0" cy="943200"/>
          </a:xfrm>
          <a:prstGeom prst="straightConnector1">
            <a:avLst/>
          </a:prstGeom>
          <a:noFill/>
          <a:ln w="9525" cap="flat" cmpd="sng">
            <a:solidFill>
              <a:srgbClr val="3E6EC2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238" name="Google Shape;238;p25"/>
          <p:cNvCxnSpPr>
            <a:stCxn id="223" idx="3"/>
            <a:endCxn id="218" idx="1"/>
          </p:cNvCxnSpPr>
          <p:nvPr/>
        </p:nvCxnSpPr>
        <p:spPr>
          <a:xfrm rot="10800000" flipH="1">
            <a:off x="8535326" y="3145424"/>
            <a:ext cx="952200" cy="850200"/>
          </a:xfrm>
          <a:prstGeom prst="bentConnector3">
            <a:avLst>
              <a:gd name="adj1" fmla="val 50005"/>
            </a:avLst>
          </a:prstGeom>
          <a:noFill/>
          <a:ln w="9525" cap="flat" cmpd="sng">
            <a:solidFill>
              <a:srgbClr val="3E6EC2"/>
            </a:solidFill>
            <a:prstDash val="lgDash"/>
            <a:round/>
            <a:headEnd type="none" w="sm" len="sm"/>
            <a:tailEnd type="triangle" w="med" len="med"/>
          </a:ln>
        </p:spPr>
      </p:cxnSp>
      <p:cxnSp>
        <p:nvCxnSpPr>
          <p:cNvPr id="239" name="Google Shape;239;p25"/>
          <p:cNvCxnSpPr>
            <a:stCxn id="225" idx="3"/>
            <a:endCxn id="221" idx="3"/>
          </p:cNvCxnSpPr>
          <p:nvPr/>
        </p:nvCxnSpPr>
        <p:spPr>
          <a:xfrm rot="10800000" flipH="1">
            <a:off x="8535248" y="3145440"/>
            <a:ext cx="600" cy="2547900"/>
          </a:xfrm>
          <a:prstGeom prst="bentConnector3">
            <a:avLst>
              <a:gd name="adj1" fmla="val 67692164"/>
            </a:avLst>
          </a:prstGeom>
          <a:noFill/>
          <a:ln w="9525" cap="flat" cmpd="sng">
            <a:solidFill>
              <a:srgbClr val="3E6EC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40" name="Google Shape;240;p25"/>
          <p:cNvCxnSpPr/>
          <p:nvPr/>
        </p:nvCxnSpPr>
        <p:spPr>
          <a:xfrm>
            <a:off x="10101675" y="1252851"/>
            <a:ext cx="642927" cy="0"/>
          </a:xfrm>
          <a:prstGeom prst="straightConnector1">
            <a:avLst/>
          </a:prstGeom>
          <a:noFill/>
          <a:ln w="9525" cap="flat" cmpd="sng">
            <a:solidFill>
              <a:srgbClr val="3E6EC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41" name="Google Shape;241;p25"/>
          <p:cNvCxnSpPr/>
          <p:nvPr/>
        </p:nvCxnSpPr>
        <p:spPr>
          <a:xfrm>
            <a:off x="10101675" y="1510303"/>
            <a:ext cx="642927" cy="0"/>
          </a:xfrm>
          <a:prstGeom prst="straightConnector1">
            <a:avLst/>
          </a:prstGeom>
          <a:noFill/>
          <a:ln w="9525" cap="flat" cmpd="sng">
            <a:solidFill>
              <a:srgbClr val="3E6EC2"/>
            </a:solidFill>
            <a:prstDash val="lgDash"/>
            <a:round/>
            <a:headEnd type="none" w="sm" len="sm"/>
            <a:tailEnd type="triangle" w="med" len="med"/>
          </a:ln>
        </p:spPr>
      </p:cxnSp>
      <p:sp>
        <p:nvSpPr>
          <p:cNvPr id="242" name="Google Shape;242;p25"/>
          <p:cNvSpPr txBox="1"/>
          <p:nvPr/>
        </p:nvSpPr>
        <p:spPr>
          <a:xfrm>
            <a:off x="10700498" y="1372638"/>
            <a:ext cx="1262216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0" i="0" u="none" strike="noStrike" cap="none">
                <a:solidFill>
                  <a:schemeClr val="dk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sym typeface="Arial"/>
              </a:rPr>
              <a:t>데이터 이동</a:t>
            </a:r>
            <a:endParaRPr sz="1400" b="0" i="0" u="none" strike="noStrike" cap="none">
              <a:solidFill>
                <a:schemeClr val="dk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sym typeface="Arial"/>
            </a:endParaRPr>
          </a:p>
        </p:txBody>
      </p:sp>
      <p:sp>
        <p:nvSpPr>
          <p:cNvPr id="243" name="Google Shape;243;p25"/>
          <p:cNvSpPr txBox="1"/>
          <p:nvPr/>
        </p:nvSpPr>
        <p:spPr>
          <a:xfrm>
            <a:off x="10700498" y="1106661"/>
            <a:ext cx="1262216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0" i="0" u="none" strike="noStrike" cap="none" dirty="0">
                <a:solidFill>
                  <a:schemeClr val="dk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sym typeface="Arial"/>
              </a:rPr>
              <a:t>페이지 이동</a:t>
            </a:r>
            <a:endParaRPr sz="1400" b="0" i="0" u="none" strike="noStrike" cap="none" dirty="0">
              <a:solidFill>
                <a:schemeClr val="dk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sym typeface="Arial"/>
            </a:endParaRPr>
          </a:p>
        </p:txBody>
      </p:sp>
      <p:cxnSp>
        <p:nvCxnSpPr>
          <p:cNvPr id="244" name="Google Shape;244;p25"/>
          <p:cNvCxnSpPr/>
          <p:nvPr/>
        </p:nvCxnSpPr>
        <p:spPr>
          <a:xfrm>
            <a:off x="757382" y="922651"/>
            <a:ext cx="10387166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28" name="Google Shape;228;p25"/>
          <p:cNvSpPr txBox="1"/>
          <p:nvPr/>
        </p:nvSpPr>
        <p:spPr>
          <a:xfrm>
            <a:off x="3570117" y="4269662"/>
            <a:ext cx="1968600" cy="307800"/>
          </a:xfrm>
          <a:prstGeom prst="rect">
            <a:avLst/>
          </a:prstGeom>
          <a:solidFill>
            <a:srgbClr val="DDEAF6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0" i="0" u="none" strike="noStrike" cap="none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sym typeface="Arial"/>
              </a:rPr>
              <a:t>상품 상세 페이지</a:t>
            </a:r>
            <a:endParaRPr sz="1400" b="0" i="0" u="none" strike="noStrike" cap="none">
              <a:solidFill>
                <a:srgbClr val="00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sym typeface="Arial"/>
            </a:endParaRPr>
          </a:p>
        </p:txBody>
      </p:sp>
      <p:cxnSp>
        <p:nvCxnSpPr>
          <p:cNvPr id="245" name="Google Shape;245;p25"/>
          <p:cNvCxnSpPr/>
          <p:nvPr/>
        </p:nvCxnSpPr>
        <p:spPr>
          <a:xfrm>
            <a:off x="4544420" y="4577462"/>
            <a:ext cx="6600" cy="970500"/>
          </a:xfrm>
          <a:prstGeom prst="straightConnector1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46" name="Google Shape;246;p25"/>
          <p:cNvCxnSpPr>
            <a:endCxn id="225" idx="1"/>
          </p:cNvCxnSpPr>
          <p:nvPr/>
        </p:nvCxnSpPr>
        <p:spPr>
          <a:xfrm rot="10800000" flipH="1">
            <a:off x="5531948" y="5693340"/>
            <a:ext cx="1034700" cy="8400"/>
          </a:xfrm>
          <a:prstGeom prst="straightConnector1">
            <a:avLst/>
          </a:prstGeom>
          <a:noFill/>
          <a:ln w="9525" cap="flat" cmpd="sng">
            <a:solidFill>
              <a:srgbClr val="3E6EC2"/>
            </a:solidFill>
            <a:prstDash val="lgDash"/>
            <a:round/>
            <a:headEnd type="none" w="sm" len="sm"/>
            <a:tailEnd type="triangle" w="med" len="med"/>
          </a:ln>
        </p:spPr>
      </p:cxnSp>
      <p:sp>
        <p:nvSpPr>
          <p:cNvPr id="247" name="Google Shape;247;p25"/>
          <p:cNvSpPr txBox="1"/>
          <p:nvPr/>
        </p:nvSpPr>
        <p:spPr>
          <a:xfrm>
            <a:off x="757375" y="600900"/>
            <a:ext cx="3627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dirty="0">
                <a:solidFill>
                  <a:schemeClr val="dk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프로세스 다이어그램</a:t>
            </a:r>
            <a:endParaRPr b="0" i="0" u="none" strike="noStrike" cap="none" dirty="0">
              <a:solidFill>
                <a:schemeClr val="dk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  <a:sym typeface="Arial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E195CF2-D2C0-46BD-8C71-55363A4B4390}"/>
              </a:ext>
            </a:extLst>
          </p:cNvPr>
          <p:cNvSpPr/>
          <p:nvPr/>
        </p:nvSpPr>
        <p:spPr>
          <a:xfrm>
            <a:off x="9043819" y="2205527"/>
            <a:ext cx="2884682" cy="4332392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Google Shape;120;p16">
            <a:extLst>
              <a:ext uri="{FF2B5EF4-FFF2-40B4-BE49-F238E27FC236}">
                <a16:creationId xmlns:a16="http://schemas.microsoft.com/office/drawing/2014/main" id="{97D35496-7177-453B-B9A6-CD2A5BFCCCB2}"/>
              </a:ext>
            </a:extLst>
          </p:cNvPr>
          <p:cNvSpPr txBox="1"/>
          <p:nvPr/>
        </p:nvSpPr>
        <p:spPr>
          <a:xfrm>
            <a:off x="757375" y="142950"/>
            <a:ext cx="3627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dirty="0">
                <a:solidFill>
                  <a:schemeClr val="dk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프로젝트 개요</a:t>
            </a:r>
            <a:endParaRPr sz="2400" b="0" i="0" u="none" strike="noStrike" cap="none" dirty="0">
              <a:solidFill>
                <a:schemeClr val="dk1"/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18D83128-A4DF-4547-B939-73239415D56F}"/>
              </a:ext>
            </a:extLst>
          </p:cNvPr>
          <p:cNvSpPr/>
          <p:nvPr/>
        </p:nvSpPr>
        <p:spPr>
          <a:xfrm>
            <a:off x="6707375" y="4753231"/>
            <a:ext cx="1996500" cy="2061121"/>
          </a:xfrm>
          <a:prstGeom prst="rect">
            <a:avLst/>
          </a:prstGeom>
          <a:solidFill>
            <a:srgbClr val="E5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4B94950F-9FCD-4EE6-88F2-CAFF1A3B25FE}"/>
              </a:ext>
            </a:extLst>
          </p:cNvPr>
          <p:cNvSpPr/>
          <p:nvPr/>
        </p:nvSpPr>
        <p:spPr>
          <a:xfrm>
            <a:off x="3320975" y="4777096"/>
            <a:ext cx="1996500" cy="2061121"/>
          </a:xfrm>
          <a:prstGeom prst="rect">
            <a:avLst/>
          </a:prstGeom>
          <a:solidFill>
            <a:srgbClr val="E5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45F6E90-0C61-4BB4-86F2-E91E5C537489}"/>
              </a:ext>
            </a:extLst>
          </p:cNvPr>
          <p:cNvSpPr/>
          <p:nvPr/>
        </p:nvSpPr>
        <p:spPr>
          <a:xfrm>
            <a:off x="5014175" y="936603"/>
            <a:ext cx="1996500" cy="2061121"/>
          </a:xfrm>
          <a:prstGeom prst="rect">
            <a:avLst/>
          </a:prstGeom>
          <a:solidFill>
            <a:srgbClr val="E5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60B9FA3-06E6-4844-BC03-028A8DCBD051}"/>
              </a:ext>
            </a:extLst>
          </p:cNvPr>
          <p:cNvSpPr/>
          <p:nvPr/>
        </p:nvSpPr>
        <p:spPr>
          <a:xfrm>
            <a:off x="8416050" y="922651"/>
            <a:ext cx="1996500" cy="2061121"/>
          </a:xfrm>
          <a:prstGeom prst="rect">
            <a:avLst/>
          </a:prstGeom>
          <a:solidFill>
            <a:srgbClr val="E5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0C45F0F-A179-4EB9-B09D-9A124501F1AC}"/>
              </a:ext>
            </a:extLst>
          </p:cNvPr>
          <p:cNvSpPr/>
          <p:nvPr/>
        </p:nvSpPr>
        <p:spPr>
          <a:xfrm>
            <a:off x="1550850" y="936603"/>
            <a:ext cx="1996500" cy="2061121"/>
          </a:xfrm>
          <a:prstGeom prst="rect">
            <a:avLst/>
          </a:prstGeom>
          <a:solidFill>
            <a:srgbClr val="E5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4" name="Google Shape;284;p27"/>
          <p:cNvSpPr/>
          <p:nvPr/>
        </p:nvSpPr>
        <p:spPr>
          <a:xfrm>
            <a:off x="1550850" y="2021757"/>
            <a:ext cx="1996500" cy="1996500"/>
          </a:xfrm>
          <a:prstGeom prst="ellipse">
            <a:avLst/>
          </a:prstGeom>
          <a:solidFill>
            <a:srgbClr val="E5D9D9"/>
          </a:solidFill>
          <a:ln w="254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86" name="Google Shape;286;p27"/>
          <p:cNvCxnSpPr/>
          <p:nvPr/>
        </p:nvCxnSpPr>
        <p:spPr>
          <a:xfrm>
            <a:off x="757382" y="922651"/>
            <a:ext cx="10387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87" name="Google Shape;287;p27"/>
          <p:cNvSpPr txBox="1"/>
          <p:nvPr/>
        </p:nvSpPr>
        <p:spPr>
          <a:xfrm>
            <a:off x="978595" y="2333043"/>
            <a:ext cx="3141000" cy="1323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dirty="0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Vue.js</a:t>
            </a:r>
            <a:endParaRPr lang="en-US" altLang="ko-KR" sz="2000" dirty="0">
              <a:solidFill>
                <a:schemeClr val="dk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Node.js</a:t>
            </a:r>
            <a:endParaRPr sz="2000" dirty="0">
              <a:solidFill>
                <a:schemeClr val="dk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dirty="0" err="1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Spring</a:t>
            </a:r>
            <a:endParaRPr lang="en-US" altLang="ko-KR" sz="2000" dirty="0">
              <a:solidFill>
                <a:schemeClr val="dk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(Boot, Cloud)</a:t>
            </a:r>
            <a:endParaRPr sz="2000" dirty="0">
              <a:solidFill>
                <a:schemeClr val="dk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88" name="Google Shape;288;p27"/>
          <p:cNvSpPr txBox="1"/>
          <p:nvPr/>
        </p:nvSpPr>
        <p:spPr>
          <a:xfrm>
            <a:off x="978595" y="1466842"/>
            <a:ext cx="3141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dirty="0">
                <a:solidFill>
                  <a:schemeClr val="dk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프레임 워크</a:t>
            </a:r>
            <a:endParaRPr sz="1100" b="0" i="0" u="none" strike="noStrike" cap="none" dirty="0">
              <a:solidFill>
                <a:srgbClr val="000000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  <a:sym typeface="Arial"/>
            </a:endParaRPr>
          </a:p>
        </p:txBody>
      </p:sp>
      <p:sp>
        <p:nvSpPr>
          <p:cNvPr id="290" name="Google Shape;290;p27"/>
          <p:cNvSpPr/>
          <p:nvPr/>
        </p:nvSpPr>
        <p:spPr>
          <a:xfrm>
            <a:off x="5014175" y="2021757"/>
            <a:ext cx="1996500" cy="1996500"/>
          </a:xfrm>
          <a:prstGeom prst="ellipse">
            <a:avLst/>
          </a:prstGeom>
          <a:solidFill>
            <a:srgbClr val="E5D9D9"/>
          </a:solidFill>
          <a:ln w="254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p27"/>
          <p:cNvSpPr txBox="1"/>
          <p:nvPr/>
        </p:nvSpPr>
        <p:spPr>
          <a:xfrm>
            <a:off x="4441920" y="2358192"/>
            <a:ext cx="3141000" cy="13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dirty="0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HTML</a:t>
            </a:r>
            <a:endParaRPr sz="2000" dirty="0">
              <a:solidFill>
                <a:schemeClr val="dk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dirty="0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CSS</a:t>
            </a:r>
            <a:endParaRPr sz="2000" dirty="0">
              <a:solidFill>
                <a:schemeClr val="dk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dirty="0" err="1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Java</a:t>
            </a:r>
            <a:r>
              <a:rPr lang="ko-KR" sz="2000" dirty="0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sz="2000" dirty="0" err="1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script</a:t>
            </a:r>
            <a:endParaRPr sz="2000" dirty="0">
              <a:solidFill>
                <a:schemeClr val="dk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dirty="0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JAVA</a:t>
            </a:r>
            <a:endParaRPr sz="2000" dirty="0">
              <a:solidFill>
                <a:schemeClr val="dk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92" name="Google Shape;292;p27"/>
          <p:cNvSpPr txBox="1"/>
          <p:nvPr/>
        </p:nvSpPr>
        <p:spPr>
          <a:xfrm>
            <a:off x="4441920" y="1466842"/>
            <a:ext cx="3141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>
                <a:solidFill>
                  <a:schemeClr val="dk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언어</a:t>
            </a:r>
            <a:endParaRPr sz="1100" b="0" i="0" u="none" strike="noStrike" cap="none">
              <a:solidFill>
                <a:srgbClr val="000000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  <a:sym typeface="Arial"/>
            </a:endParaRPr>
          </a:p>
        </p:txBody>
      </p:sp>
      <p:sp>
        <p:nvSpPr>
          <p:cNvPr id="294" name="Google Shape;294;p27"/>
          <p:cNvSpPr/>
          <p:nvPr/>
        </p:nvSpPr>
        <p:spPr>
          <a:xfrm>
            <a:off x="3320975" y="3811157"/>
            <a:ext cx="1996500" cy="1996500"/>
          </a:xfrm>
          <a:prstGeom prst="ellipse">
            <a:avLst/>
          </a:prstGeom>
          <a:solidFill>
            <a:srgbClr val="E5D9D9"/>
          </a:solidFill>
          <a:ln w="254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27"/>
          <p:cNvSpPr txBox="1"/>
          <p:nvPr/>
        </p:nvSpPr>
        <p:spPr>
          <a:xfrm>
            <a:off x="2748720" y="3844292"/>
            <a:ext cx="3141000" cy="193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dirty="0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EC2</a:t>
            </a:r>
            <a:endParaRPr sz="2000" dirty="0">
              <a:solidFill>
                <a:schemeClr val="dk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dirty="0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S3</a:t>
            </a:r>
            <a:endParaRPr sz="2000" dirty="0">
              <a:solidFill>
                <a:schemeClr val="dk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dirty="0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RDS</a:t>
            </a:r>
            <a:endParaRPr sz="2000" dirty="0">
              <a:solidFill>
                <a:schemeClr val="dk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dirty="0" err="1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CloudFront</a:t>
            </a:r>
            <a:endParaRPr sz="2000" dirty="0">
              <a:solidFill>
                <a:schemeClr val="dk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dirty="0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API </a:t>
            </a:r>
            <a:r>
              <a:rPr lang="ko-KR" sz="2000" dirty="0" err="1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Gateway</a:t>
            </a:r>
            <a:endParaRPr sz="2000" dirty="0">
              <a:solidFill>
                <a:schemeClr val="dk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dirty="0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IAM</a:t>
            </a:r>
            <a:endParaRPr sz="2000" dirty="0">
              <a:solidFill>
                <a:schemeClr val="dk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96" name="Google Shape;296;p27"/>
          <p:cNvSpPr txBox="1"/>
          <p:nvPr/>
        </p:nvSpPr>
        <p:spPr>
          <a:xfrm>
            <a:off x="2748720" y="6005175"/>
            <a:ext cx="3141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dirty="0">
                <a:solidFill>
                  <a:schemeClr val="dk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AWS</a:t>
            </a:r>
            <a:endParaRPr sz="1100" b="0" i="0" u="none" strike="noStrike" cap="none" dirty="0">
              <a:solidFill>
                <a:srgbClr val="000000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  <a:sym typeface="Arial"/>
            </a:endParaRPr>
          </a:p>
        </p:txBody>
      </p:sp>
      <p:sp>
        <p:nvSpPr>
          <p:cNvPr id="302" name="Google Shape;302;p27"/>
          <p:cNvSpPr/>
          <p:nvPr/>
        </p:nvSpPr>
        <p:spPr>
          <a:xfrm>
            <a:off x="8416050" y="2021757"/>
            <a:ext cx="1996500" cy="1996500"/>
          </a:xfrm>
          <a:prstGeom prst="ellipse">
            <a:avLst/>
          </a:prstGeom>
          <a:solidFill>
            <a:srgbClr val="E5D9D9"/>
          </a:solidFill>
          <a:ln w="254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Google Shape;303;p27"/>
          <p:cNvSpPr txBox="1"/>
          <p:nvPr/>
        </p:nvSpPr>
        <p:spPr>
          <a:xfrm>
            <a:off x="7843795" y="2263668"/>
            <a:ext cx="3141000" cy="1261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dirty="0" err="1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MySQL</a:t>
            </a:r>
            <a:endParaRPr lang="en-US" altLang="ko-KR" sz="2000" dirty="0">
              <a:solidFill>
                <a:schemeClr val="dk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sym typeface="Arial"/>
              </a:rPr>
              <a:t>(</a:t>
            </a:r>
            <a:r>
              <a:rPr lang="en-US" sz="2000" dirty="0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Server)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sym typeface="Arial"/>
              </a:rPr>
              <a:t>MySQL Workbench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(Client)</a:t>
            </a:r>
            <a:endParaRPr sz="1100" b="0" i="0" u="none" strike="noStrike" cap="none" dirty="0">
              <a:solidFill>
                <a:srgbClr val="00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sym typeface="Arial"/>
            </a:endParaRPr>
          </a:p>
        </p:txBody>
      </p:sp>
      <p:sp>
        <p:nvSpPr>
          <p:cNvPr id="304" name="Google Shape;304;p27"/>
          <p:cNvSpPr txBox="1"/>
          <p:nvPr/>
        </p:nvSpPr>
        <p:spPr>
          <a:xfrm>
            <a:off x="7843795" y="1466842"/>
            <a:ext cx="3141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>
                <a:solidFill>
                  <a:schemeClr val="dk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DB</a:t>
            </a:r>
            <a:endParaRPr sz="1100" b="0" i="0" u="none" strike="noStrike" cap="none">
              <a:solidFill>
                <a:srgbClr val="000000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  <a:sym typeface="Arial"/>
            </a:endParaRPr>
          </a:p>
        </p:txBody>
      </p:sp>
      <p:sp>
        <p:nvSpPr>
          <p:cNvPr id="305" name="Google Shape;305;p27"/>
          <p:cNvSpPr txBox="1"/>
          <p:nvPr/>
        </p:nvSpPr>
        <p:spPr>
          <a:xfrm>
            <a:off x="757375" y="600900"/>
            <a:ext cx="3627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dirty="0">
                <a:solidFill>
                  <a:schemeClr val="dk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사용기술 및 서비스</a:t>
            </a:r>
            <a:endParaRPr b="0" i="0" u="none" strike="noStrike" cap="none" dirty="0">
              <a:solidFill>
                <a:schemeClr val="dk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  <a:sym typeface="Arial"/>
            </a:endParaRPr>
          </a:p>
        </p:txBody>
      </p:sp>
      <p:sp>
        <p:nvSpPr>
          <p:cNvPr id="26" name="Google Shape;120;p16">
            <a:extLst>
              <a:ext uri="{FF2B5EF4-FFF2-40B4-BE49-F238E27FC236}">
                <a16:creationId xmlns:a16="http://schemas.microsoft.com/office/drawing/2014/main" id="{C754F561-2C16-4E8E-B4B1-3DAC8A604C91}"/>
              </a:ext>
            </a:extLst>
          </p:cNvPr>
          <p:cNvSpPr txBox="1"/>
          <p:nvPr/>
        </p:nvSpPr>
        <p:spPr>
          <a:xfrm>
            <a:off x="757375" y="142950"/>
            <a:ext cx="3627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dirty="0">
                <a:solidFill>
                  <a:schemeClr val="dk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프로젝트 개요</a:t>
            </a:r>
            <a:endParaRPr sz="2400" b="0" i="0" u="none" strike="noStrike" cap="none" dirty="0">
              <a:solidFill>
                <a:schemeClr val="dk1"/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  <a:sym typeface="Arial"/>
            </a:endParaRPr>
          </a:p>
        </p:txBody>
      </p:sp>
      <p:sp>
        <p:nvSpPr>
          <p:cNvPr id="298" name="Google Shape;298;p27"/>
          <p:cNvSpPr/>
          <p:nvPr/>
        </p:nvSpPr>
        <p:spPr>
          <a:xfrm>
            <a:off x="6707375" y="3811157"/>
            <a:ext cx="1996500" cy="1996500"/>
          </a:xfrm>
          <a:prstGeom prst="ellipse">
            <a:avLst/>
          </a:prstGeom>
          <a:solidFill>
            <a:srgbClr val="E5D9D9"/>
          </a:solidFill>
          <a:ln w="254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" name="Google Shape;299;p27"/>
          <p:cNvSpPr txBox="1"/>
          <p:nvPr/>
        </p:nvSpPr>
        <p:spPr>
          <a:xfrm>
            <a:off x="6135120" y="4609292"/>
            <a:ext cx="3141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dirty="0" err="1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Rabbit</a:t>
            </a:r>
            <a:r>
              <a:rPr lang="ko-KR" sz="2000" dirty="0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MQ</a:t>
            </a:r>
            <a:endParaRPr sz="1100" b="0" i="0" u="none" strike="noStrike" cap="none" dirty="0">
              <a:solidFill>
                <a:srgbClr val="00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sym typeface="Arial"/>
            </a:endParaRPr>
          </a:p>
        </p:txBody>
      </p:sp>
      <p:sp>
        <p:nvSpPr>
          <p:cNvPr id="300" name="Google Shape;300;p27"/>
          <p:cNvSpPr txBox="1"/>
          <p:nvPr/>
        </p:nvSpPr>
        <p:spPr>
          <a:xfrm>
            <a:off x="6167604" y="6005412"/>
            <a:ext cx="3141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dirty="0">
                <a:solidFill>
                  <a:schemeClr val="dk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미들웨어</a:t>
            </a:r>
            <a:endParaRPr sz="1100" b="0" i="0" u="none" strike="noStrike" cap="none" dirty="0">
              <a:solidFill>
                <a:srgbClr val="000000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" name="Google Shape;320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21525" y="1051700"/>
            <a:ext cx="4991837" cy="4579278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09;p15">
            <a:extLst>
              <a:ext uri="{FF2B5EF4-FFF2-40B4-BE49-F238E27FC236}">
                <a16:creationId xmlns:a16="http://schemas.microsoft.com/office/drawing/2014/main" id="{92F3D6AA-60AD-4F02-9B07-7C74B06C452F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400209"/>
            <a:ext cx="2960016" cy="2426118"/>
          </a:xfrm>
          <a:prstGeom prst="rect">
            <a:avLst/>
          </a:prstGeom>
          <a:solidFill>
            <a:srgbClr val="E5D9D9"/>
          </a:solidFill>
          <a:ln>
            <a:noFill/>
          </a:ln>
        </p:spPr>
      </p:pic>
      <p:pic>
        <p:nvPicPr>
          <p:cNvPr id="8" name="Google Shape;110;p15">
            <a:extLst>
              <a:ext uri="{FF2B5EF4-FFF2-40B4-BE49-F238E27FC236}">
                <a16:creationId xmlns:a16="http://schemas.microsoft.com/office/drawing/2014/main" id="{CA4BCE1C-1D16-4D9C-BE15-E54DFECB9161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086680" y="1720449"/>
            <a:ext cx="2105320" cy="423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2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2011025" y="4717134"/>
            <a:ext cx="180975" cy="1238250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29"/>
          <p:cNvSpPr txBox="1"/>
          <p:nvPr/>
        </p:nvSpPr>
        <p:spPr>
          <a:xfrm>
            <a:off x="6711375" y="2065175"/>
            <a:ext cx="5659200" cy="11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6500" b="1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프로젝트 진행</a:t>
            </a:r>
            <a:endParaRPr dirty="0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325" name="Google Shape;325;p29"/>
          <p:cNvSpPr txBox="1"/>
          <p:nvPr/>
        </p:nvSpPr>
        <p:spPr>
          <a:xfrm>
            <a:off x="1321600" y="1571725"/>
            <a:ext cx="4991700" cy="26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440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100" b="0" i="0" u="none" strike="noStrike" cap="none" dirty="0">
                <a:solidFill>
                  <a:srgbClr val="0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Malgun Gothic"/>
                <a:sym typeface="Malgun Gothic"/>
              </a:rPr>
              <a:t> </a:t>
            </a:r>
            <a:r>
              <a:rPr lang="ko-KR" sz="2100" b="0" i="0" u="none" strike="noStrike" cap="none" dirty="0">
                <a:solidFill>
                  <a:srgbClr val="0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sym typeface="Arial"/>
              </a:rPr>
              <a:t>01 </a:t>
            </a:r>
            <a:r>
              <a:rPr lang="ko-KR" sz="21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팀</a:t>
            </a:r>
            <a:r>
              <a:rPr lang="ko-KR" altLang="en-US" sz="21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원 별 역할</a:t>
            </a:r>
            <a:endParaRPr lang="en-US" altLang="ko-KR" sz="21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100" b="0" i="0" u="none" strike="noStrike" cap="none" dirty="0">
              <a:solidFill>
                <a:srgbClr val="000000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ko-KR" sz="2100" b="0" i="0" u="none" strike="noStrike" cap="none" dirty="0">
                <a:solidFill>
                  <a:srgbClr val="0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sym typeface="Arial"/>
              </a:rPr>
              <a:t> 02 </a:t>
            </a:r>
            <a:r>
              <a:rPr lang="ko-KR" sz="21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주 단위 주요 일정</a:t>
            </a:r>
            <a:endParaRPr sz="2100" b="0" i="0" u="none" strike="noStrike" cap="none" dirty="0">
              <a:solidFill>
                <a:srgbClr val="000000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2100" b="0" i="0" u="none" strike="noStrike" cap="none" dirty="0">
              <a:solidFill>
                <a:srgbClr val="000000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ko-KR" sz="2100" b="0" i="0" u="none" strike="noStrike" cap="none" dirty="0">
                <a:solidFill>
                  <a:srgbClr val="0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sym typeface="Arial"/>
              </a:rPr>
              <a:t> 03 </a:t>
            </a:r>
            <a:r>
              <a:rPr lang="ko-KR" sz="21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프로젝트 타임라인 및 WBS</a:t>
            </a:r>
            <a:endParaRPr sz="2100" b="0" i="0" u="none" strike="noStrike" cap="none" dirty="0">
              <a:solidFill>
                <a:srgbClr val="000000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2100" b="0" i="0" u="none" strike="noStrike" cap="none" dirty="0">
              <a:solidFill>
                <a:srgbClr val="000000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ko-KR" sz="2100" b="0" i="0" u="none" strike="noStrike" cap="none" dirty="0">
                <a:solidFill>
                  <a:srgbClr val="0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sym typeface="Arial"/>
              </a:rPr>
              <a:t> 04 </a:t>
            </a:r>
            <a:r>
              <a:rPr lang="ko-KR" sz="21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협업 방법</a:t>
            </a:r>
            <a:endParaRPr sz="21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21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사람, 정장, 의류, 남자이(가) 표시된 사진&#10;&#10;자동 생성된 설명">
            <a:extLst>
              <a:ext uri="{FF2B5EF4-FFF2-40B4-BE49-F238E27FC236}">
                <a16:creationId xmlns:a16="http://schemas.microsoft.com/office/drawing/2014/main" id="{478D154C-64FB-462B-AE1E-4355260487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186" y="2769907"/>
            <a:ext cx="1963576" cy="1660975"/>
          </a:xfrm>
          <a:prstGeom prst="rect">
            <a:avLst/>
          </a:prstGeom>
          <a:ln>
            <a:noFill/>
          </a:ln>
        </p:spPr>
      </p:pic>
      <p:sp>
        <p:nvSpPr>
          <p:cNvPr id="330" name="Google Shape;330;p30"/>
          <p:cNvSpPr txBox="1"/>
          <p:nvPr/>
        </p:nvSpPr>
        <p:spPr>
          <a:xfrm>
            <a:off x="3956665" y="4632112"/>
            <a:ext cx="2353485" cy="1138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ko-KR"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곽원근 / 개발자</a:t>
            </a:r>
            <a:endParaRPr sz="1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lang="ko-KR"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스토어 관리자</a:t>
            </a:r>
            <a:endParaRPr sz="1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lang="ko-KR"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프로젝트 테스트 관리</a:t>
            </a:r>
            <a:endParaRPr sz="1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30"/>
          <p:cNvSpPr txBox="1"/>
          <p:nvPr/>
        </p:nvSpPr>
        <p:spPr>
          <a:xfrm>
            <a:off x="1188186" y="4628485"/>
            <a:ext cx="2353484" cy="1138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 b="0" i="0" u="none" strike="noStrike" cap="none" dirty="0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sym typeface="Arial"/>
              </a:rPr>
              <a:t>곽정원 / 개발자, PL</a:t>
            </a:r>
            <a:endParaRPr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 b="0" i="0" u="none" strike="noStrike" cap="none" dirty="0">
              <a:solidFill>
                <a:srgbClr val="000000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ko-KR" sz="1700" b="0" i="0" u="none" strike="noStrike" cap="none" dirty="0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sym typeface="Arial"/>
              </a:rPr>
              <a:t>라이브 커머스</a:t>
            </a:r>
            <a:endParaRPr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ko-KR" sz="1700" b="0" i="0" u="none" strike="noStrike" cap="none" dirty="0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sym typeface="Arial"/>
              </a:rPr>
              <a:t>배포 및 버전 관리</a:t>
            </a:r>
            <a:endParaRPr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cxnSp>
        <p:nvCxnSpPr>
          <p:cNvPr id="332" name="Google Shape;332;p30"/>
          <p:cNvCxnSpPr/>
          <p:nvPr/>
        </p:nvCxnSpPr>
        <p:spPr>
          <a:xfrm>
            <a:off x="757382" y="922651"/>
            <a:ext cx="10387166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33" name="Google Shape;333;p30"/>
          <p:cNvSpPr txBox="1"/>
          <p:nvPr/>
        </p:nvSpPr>
        <p:spPr>
          <a:xfrm>
            <a:off x="6751782" y="4632112"/>
            <a:ext cx="2353485" cy="1138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구희애 / 개발자</a:t>
            </a:r>
            <a:endParaRPr sz="1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라이브 커머스 관리자</a:t>
            </a:r>
            <a:endParaRPr sz="1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프로젝트 서비스 관리</a:t>
            </a:r>
            <a:endParaRPr sz="1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" name="Google Shape;334;p30"/>
          <p:cNvSpPr txBox="1"/>
          <p:nvPr/>
        </p:nvSpPr>
        <p:spPr>
          <a:xfrm>
            <a:off x="9402527" y="4638661"/>
            <a:ext cx="2353485" cy="1138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김예은 / 개발자</a:t>
            </a:r>
            <a:endParaRPr sz="1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스토어</a:t>
            </a:r>
            <a:endParaRPr sz="1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프로젝트 서비스 관리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35" name="Google Shape;335;p30"/>
          <p:cNvCxnSpPr/>
          <p:nvPr/>
        </p:nvCxnSpPr>
        <p:spPr>
          <a:xfrm rot="10800000">
            <a:off x="2132573" y="1627652"/>
            <a:ext cx="0" cy="982133"/>
          </a:xfrm>
          <a:prstGeom prst="straightConnector1">
            <a:avLst/>
          </a:prstGeom>
          <a:noFill/>
          <a:ln w="15875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6" name="Google Shape;336;p30"/>
          <p:cNvCxnSpPr>
            <a:cxnSpLocks/>
          </p:cNvCxnSpPr>
          <p:nvPr/>
        </p:nvCxnSpPr>
        <p:spPr>
          <a:xfrm>
            <a:off x="2132572" y="1627652"/>
            <a:ext cx="7926854" cy="1"/>
          </a:xfrm>
          <a:prstGeom prst="straightConnector1">
            <a:avLst/>
          </a:prstGeom>
          <a:noFill/>
          <a:ln w="15875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7" name="Google Shape;337;p30"/>
          <p:cNvCxnSpPr/>
          <p:nvPr/>
        </p:nvCxnSpPr>
        <p:spPr>
          <a:xfrm rot="10800000">
            <a:off x="4668981" y="1627653"/>
            <a:ext cx="0" cy="982133"/>
          </a:xfrm>
          <a:prstGeom prst="straightConnector1">
            <a:avLst/>
          </a:prstGeom>
          <a:noFill/>
          <a:ln w="15875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8" name="Google Shape;338;p30"/>
          <p:cNvCxnSpPr/>
          <p:nvPr/>
        </p:nvCxnSpPr>
        <p:spPr>
          <a:xfrm rot="10800000">
            <a:off x="7414235" y="1627653"/>
            <a:ext cx="0" cy="982133"/>
          </a:xfrm>
          <a:prstGeom prst="straightConnector1">
            <a:avLst/>
          </a:prstGeom>
          <a:noFill/>
          <a:ln w="15875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9" name="Google Shape;339;p30"/>
          <p:cNvCxnSpPr/>
          <p:nvPr/>
        </p:nvCxnSpPr>
        <p:spPr>
          <a:xfrm rot="10800000">
            <a:off x="10059426" y="1627653"/>
            <a:ext cx="0" cy="982133"/>
          </a:xfrm>
          <a:prstGeom prst="straightConnector1">
            <a:avLst/>
          </a:prstGeom>
          <a:noFill/>
          <a:ln w="15875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341" name="Google Shape;341;p30"/>
          <p:cNvPicPr preferRelativeResize="0"/>
          <p:nvPr/>
        </p:nvPicPr>
        <p:blipFill rotWithShape="1">
          <a:blip r:embed="rId4">
            <a:alphaModFix/>
          </a:blip>
          <a:srcRect l="18386" t="17649" r="23756" b="19983"/>
          <a:stretch/>
        </p:blipFill>
        <p:spPr>
          <a:xfrm>
            <a:off x="6751782" y="2915716"/>
            <a:ext cx="1313797" cy="136935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3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012082" y="2966987"/>
            <a:ext cx="1318088" cy="1318088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30"/>
          <p:cNvPicPr preferRelativeResize="0"/>
          <p:nvPr/>
        </p:nvPicPr>
        <p:blipFill rotWithShape="1">
          <a:blip r:embed="rId4">
            <a:alphaModFix/>
          </a:blip>
          <a:srcRect l="18386" t="17649" r="23756" b="19983"/>
          <a:stretch/>
        </p:blipFill>
        <p:spPr>
          <a:xfrm>
            <a:off x="9402527" y="2934180"/>
            <a:ext cx="1313797" cy="136935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30"/>
          <p:cNvPicPr preferRelativeResize="0"/>
          <p:nvPr/>
        </p:nvPicPr>
        <p:blipFill rotWithShape="1">
          <a:blip r:embed="rId4">
            <a:alphaModFix/>
          </a:blip>
          <a:srcRect l="18386" t="17649" r="23756" b="19983"/>
          <a:stretch/>
        </p:blipFill>
        <p:spPr>
          <a:xfrm>
            <a:off x="6763357" y="2915716"/>
            <a:ext cx="1313797" cy="1369359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30"/>
          <p:cNvSpPr txBox="1"/>
          <p:nvPr/>
        </p:nvSpPr>
        <p:spPr>
          <a:xfrm>
            <a:off x="757375" y="600900"/>
            <a:ext cx="3627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dirty="0">
                <a:solidFill>
                  <a:schemeClr val="dk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팀원 별 역할</a:t>
            </a:r>
            <a:r>
              <a:rPr lang="ko-KR" b="0" i="0" u="none" strike="noStrike" cap="none" dirty="0">
                <a:solidFill>
                  <a:schemeClr val="dk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sym typeface="Arial"/>
              </a:rPr>
              <a:t> </a:t>
            </a:r>
            <a:endParaRPr b="0" i="0" u="none" strike="noStrike" cap="none" dirty="0">
              <a:solidFill>
                <a:schemeClr val="dk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  <a:sym typeface="Arial"/>
            </a:endParaRPr>
          </a:p>
        </p:txBody>
      </p:sp>
      <p:sp>
        <p:nvSpPr>
          <p:cNvPr id="346" name="Google Shape;346;p30"/>
          <p:cNvSpPr txBox="1"/>
          <p:nvPr/>
        </p:nvSpPr>
        <p:spPr>
          <a:xfrm>
            <a:off x="757375" y="142950"/>
            <a:ext cx="3627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dirty="0">
                <a:solidFill>
                  <a:schemeClr val="dk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프로젝트 진행</a:t>
            </a:r>
            <a:endParaRPr sz="2400" b="0" i="0" u="none" strike="noStrike" cap="none" dirty="0">
              <a:solidFill>
                <a:schemeClr val="dk1"/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  <a:sym typeface="Arial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4E21911-B5F7-446D-AD77-730F123C485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Blur radius="6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31083" y="2118719"/>
            <a:ext cx="8128000" cy="4001058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9" name="Google Shape;399;p31"/>
          <p:cNvCxnSpPr/>
          <p:nvPr/>
        </p:nvCxnSpPr>
        <p:spPr>
          <a:xfrm>
            <a:off x="757382" y="922651"/>
            <a:ext cx="10387166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351" name="Google Shape;351;p31"/>
          <p:cNvGrpSpPr/>
          <p:nvPr/>
        </p:nvGrpSpPr>
        <p:grpSpPr>
          <a:xfrm>
            <a:off x="757375" y="1593141"/>
            <a:ext cx="2332817" cy="4342206"/>
            <a:chOff x="1085291" y="1839555"/>
            <a:chExt cx="2200021" cy="3460827"/>
          </a:xfrm>
        </p:grpSpPr>
        <p:grpSp>
          <p:nvGrpSpPr>
            <p:cNvPr id="352" name="Google Shape;352;p31"/>
            <p:cNvGrpSpPr/>
            <p:nvPr/>
          </p:nvGrpSpPr>
          <p:grpSpPr>
            <a:xfrm>
              <a:off x="1085291" y="1839555"/>
              <a:ext cx="1395474" cy="3291840"/>
              <a:chOff x="1085291" y="1839555"/>
              <a:chExt cx="1306387" cy="3291840"/>
            </a:xfrm>
          </p:grpSpPr>
          <p:sp>
            <p:nvSpPr>
              <p:cNvPr id="353" name="Google Shape;353;p31"/>
              <p:cNvSpPr/>
              <p:nvPr/>
            </p:nvSpPr>
            <p:spPr>
              <a:xfrm>
                <a:off x="1085291" y="1839555"/>
                <a:ext cx="45719" cy="329184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sym typeface="Arial"/>
                </a:endParaRPr>
              </a:p>
            </p:txBody>
          </p:sp>
          <p:sp>
            <p:nvSpPr>
              <p:cNvPr id="354" name="Google Shape;354;p31"/>
              <p:cNvSpPr/>
              <p:nvPr/>
            </p:nvSpPr>
            <p:spPr>
              <a:xfrm>
                <a:off x="1121527" y="1839555"/>
                <a:ext cx="1270151" cy="461665"/>
              </a:xfrm>
              <a:prstGeom prst="foldedCorner">
                <a:avLst>
                  <a:gd name="adj" fmla="val 24771"/>
                </a:avLst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sym typeface="Arial"/>
                </a:endParaRPr>
              </a:p>
            </p:txBody>
          </p:sp>
        </p:grpSp>
        <p:sp>
          <p:nvSpPr>
            <p:cNvPr id="355" name="Google Shape;355;p31"/>
            <p:cNvSpPr/>
            <p:nvPr/>
          </p:nvSpPr>
          <p:spPr>
            <a:xfrm>
              <a:off x="1273632" y="4940382"/>
              <a:ext cx="2011680" cy="360000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70400">
                  <a:srgbClr val="BBD6EE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rgbClr val="3F3F3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sym typeface="Arial"/>
              </a:endParaRPr>
            </a:p>
          </p:txBody>
        </p:sp>
        <p:sp>
          <p:nvSpPr>
            <p:cNvPr id="356" name="Google Shape;356;p31"/>
            <p:cNvSpPr/>
            <p:nvPr/>
          </p:nvSpPr>
          <p:spPr>
            <a:xfrm>
              <a:off x="1093633" y="4932769"/>
              <a:ext cx="360000" cy="360000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3F3F3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sym typeface="Arial"/>
              </a:endParaRPr>
            </a:p>
          </p:txBody>
        </p:sp>
      </p:grpSp>
      <p:grpSp>
        <p:nvGrpSpPr>
          <p:cNvPr id="357" name="Google Shape;357;p31"/>
          <p:cNvGrpSpPr/>
          <p:nvPr/>
        </p:nvGrpSpPr>
        <p:grpSpPr>
          <a:xfrm>
            <a:off x="3325953" y="1593141"/>
            <a:ext cx="2328402" cy="4342206"/>
            <a:chOff x="2928601" y="1839555"/>
            <a:chExt cx="2195857" cy="3460827"/>
          </a:xfrm>
        </p:grpSpPr>
        <p:grpSp>
          <p:nvGrpSpPr>
            <p:cNvPr id="358" name="Google Shape;358;p31"/>
            <p:cNvGrpSpPr/>
            <p:nvPr/>
          </p:nvGrpSpPr>
          <p:grpSpPr>
            <a:xfrm>
              <a:off x="2928601" y="1839555"/>
              <a:ext cx="1395474" cy="3291840"/>
              <a:chOff x="1095362" y="1839555"/>
              <a:chExt cx="1306387" cy="3291840"/>
            </a:xfrm>
          </p:grpSpPr>
          <p:sp>
            <p:nvSpPr>
              <p:cNvPr id="359" name="Google Shape;359;p31"/>
              <p:cNvSpPr/>
              <p:nvPr/>
            </p:nvSpPr>
            <p:spPr>
              <a:xfrm>
                <a:off x="1095362" y="1839555"/>
                <a:ext cx="45719" cy="329184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sym typeface="Arial"/>
                </a:endParaRPr>
              </a:p>
            </p:txBody>
          </p:sp>
          <p:sp>
            <p:nvSpPr>
              <p:cNvPr id="360" name="Google Shape;360;p31"/>
              <p:cNvSpPr/>
              <p:nvPr/>
            </p:nvSpPr>
            <p:spPr>
              <a:xfrm>
                <a:off x="1131598" y="1839555"/>
                <a:ext cx="1270151" cy="461665"/>
              </a:xfrm>
              <a:prstGeom prst="foldedCorner">
                <a:avLst>
                  <a:gd name="adj" fmla="val 24771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sym typeface="Arial"/>
                </a:endParaRPr>
              </a:p>
            </p:txBody>
          </p:sp>
        </p:grpSp>
        <p:sp>
          <p:nvSpPr>
            <p:cNvPr id="361" name="Google Shape;361;p31"/>
            <p:cNvSpPr/>
            <p:nvPr/>
          </p:nvSpPr>
          <p:spPr>
            <a:xfrm>
              <a:off x="3112778" y="4940382"/>
              <a:ext cx="2011680" cy="360000"/>
            </a:xfrm>
            <a:prstGeom prst="rect">
              <a:avLst/>
            </a:prstGeom>
            <a:gradFill>
              <a:gsLst>
                <a:gs pos="0">
                  <a:schemeClr val="accent1"/>
                </a:gs>
                <a:gs pos="70400">
                  <a:srgbClr val="B3C6E7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rgbClr val="3F3F3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sym typeface="Arial"/>
              </a:endParaRPr>
            </a:p>
          </p:txBody>
        </p:sp>
        <p:sp>
          <p:nvSpPr>
            <p:cNvPr id="362" name="Google Shape;362;p31"/>
            <p:cNvSpPr/>
            <p:nvPr/>
          </p:nvSpPr>
          <p:spPr>
            <a:xfrm>
              <a:off x="2933692" y="4927070"/>
              <a:ext cx="360000" cy="360000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3F3F3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sym typeface="Arial"/>
              </a:endParaRPr>
            </a:p>
          </p:txBody>
        </p:sp>
      </p:grpSp>
      <p:grpSp>
        <p:nvGrpSpPr>
          <p:cNvPr id="363" name="Google Shape;363;p31"/>
          <p:cNvGrpSpPr/>
          <p:nvPr/>
        </p:nvGrpSpPr>
        <p:grpSpPr>
          <a:xfrm>
            <a:off x="5881545" y="1593141"/>
            <a:ext cx="2331141" cy="4342206"/>
            <a:chOff x="4771911" y="1839555"/>
            <a:chExt cx="2198440" cy="3460827"/>
          </a:xfrm>
        </p:grpSpPr>
        <p:grpSp>
          <p:nvGrpSpPr>
            <p:cNvPr id="364" name="Google Shape;364;p31"/>
            <p:cNvGrpSpPr/>
            <p:nvPr/>
          </p:nvGrpSpPr>
          <p:grpSpPr>
            <a:xfrm>
              <a:off x="4771911" y="1839555"/>
              <a:ext cx="1395474" cy="3291840"/>
              <a:chOff x="1105433" y="1839555"/>
              <a:chExt cx="1306387" cy="3291840"/>
            </a:xfrm>
          </p:grpSpPr>
          <p:sp>
            <p:nvSpPr>
              <p:cNvPr id="365" name="Google Shape;365;p31"/>
              <p:cNvSpPr/>
              <p:nvPr/>
            </p:nvSpPr>
            <p:spPr>
              <a:xfrm>
                <a:off x="1105433" y="1839555"/>
                <a:ext cx="45719" cy="3291840"/>
              </a:xfrm>
              <a:prstGeom prst="rect">
                <a:avLst/>
              </a:prstGeom>
              <a:solidFill>
                <a:srgbClr val="2F549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sym typeface="Arial"/>
                </a:endParaRPr>
              </a:p>
            </p:txBody>
          </p:sp>
          <p:sp>
            <p:nvSpPr>
              <p:cNvPr id="366" name="Google Shape;366;p31"/>
              <p:cNvSpPr/>
              <p:nvPr/>
            </p:nvSpPr>
            <p:spPr>
              <a:xfrm>
                <a:off x="1141669" y="1839555"/>
                <a:ext cx="1270151" cy="461665"/>
              </a:xfrm>
              <a:prstGeom prst="foldedCorner">
                <a:avLst>
                  <a:gd name="adj" fmla="val 24771"/>
                </a:avLst>
              </a:prstGeom>
              <a:solidFill>
                <a:srgbClr val="2F549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sym typeface="Arial"/>
                </a:endParaRPr>
              </a:p>
            </p:txBody>
          </p:sp>
        </p:grpSp>
        <p:sp>
          <p:nvSpPr>
            <p:cNvPr id="367" name="Google Shape;367;p31"/>
            <p:cNvSpPr/>
            <p:nvPr/>
          </p:nvSpPr>
          <p:spPr>
            <a:xfrm>
              <a:off x="4958671" y="4940382"/>
              <a:ext cx="2011680" cy="360000"/>
            </a:xfrm>
            <a:prstGeom prst="rect">
              <a:avLst/>
            </a:prstGeom>
            <a:gradFill>
              <a:gsLst>
                <a:gs pos="0">
                  <a:schemeClr val="accent1"/>
                </a:gs>
                <a:gs pos="22000">
                  <a:schemeClr val="accent1"/>
                </a:gs>
                <a:gs pos="40000">
                  <a:schemeClr val="accent1"/>
                </a:gs>
                <a:gs pos="70400">
                  <a:srgbClr val="B3C6E7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rgbClr val="3F3F3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sym typeface="Arial"/>
              </a:endParaRPr>
            </a:p>
          </p:txBody>
        </p:sp>
        <p:sp>
          <p:nvSpPr>
            <p:cNvPr id="368" name="Google Shape;368;p31"/>
            <p:cNvSpPr/>
            <p:nvPr/>
          </p:nvSpPr>
          <p:spPr>
            <a:xfrm>
              <a:off x="4773751" y="4932769"/>
              <a:ext cx="360000" cy="360000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rgbClr val="2F549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3F3F3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sym typeface="Arial"/>
              </a:endParaRPr>
            </a:p>
          </p:txBody>
        </p:sp>
      </p:grpSp>
      <p:grpSp>
        <p:nvGrpSpPr>
          <p:cNvPr id="369" name="Google Shape;369;p31"/>
          <p:cNvGrpSpPr/>
          <p:nvPr/>
        </p:nvGrpSpPr>
        <p:grpSpPr>
          <a:xfrm>
            <a:off x="8442019" y="1593141"/>
            <a:ext cx="2336225" cy="4342206"/>
            <a:chOff x="6604463" y="1839555"/>
            <a:chExt cx="2203235" cy="3460827"/>
          </a:xfrm>
        </p:grpSpPr>
        <p:grpSp>
          <p:nvGrpSpPr>
            <p:cNvPr id="370" name="Google Shape;370;p31"/>
            <p:cNvGrpSpPr/>
            <p:nvPr/>
          </p:nvGrpSpPr>
          <p:grpSpPr>
            <a:xfrm>
              <a:off x="6604463" y="1839555"/>
              <a:ext cx="1395474" cy="3291840"/>
              <a:chOff x="1105433" y="1839555"/>
              <a:chExt cx="1306387" cy="3291840"/>
            </a:xfrm>
          </p:grpSpPr>
          <p:sp>
            <p:nvSpPr>
              <p:cNvPr id="371" name="Google Shape;371;p31"/>
              <p:cNvSpPr/>
              <p:nvPr/>
            </p:nvSpPr>
            <p:spPr>
              <a:xfrm>
                <a:off x="1105433" y="1839555"/>
                <a:ext cx="45719" cy="3291840"/>
              </a:xfrm>
              <a:prstGeom prst="rect">
                <a:avLst/>
              </a:prstGeom>
              <a:solidFill>
                <a:srgbClr val="1F386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sym typeface="Arial"/>
                </a:endParaRPr>
              </a:p>
            </p:txBody>
          </p:sp>
          <p:sp>
            <p:nvSpPr>
              <p:cNvPr id="372" name="Google Shape;372;p31"/>
              <p:cNvSpPr/>
              <p:nvPr/>
            </p:nvSpPr>
            <p:spPr>
              <a:xfrm>
                <a:off x="1141669" y="1839555"/>
                <a:ext cx="1270151" cy="461665"/>
              </a:xfrm>
              <a:prstGeom prst="foldedCorner">
                <a:avLst>
                  <a:gd name="adj" fmla="val 24771"/>
                </a:avLst>
              </a:prstGeom>
              <a:solidFill>
                <a:srgbClr val="1F386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sym typeface="Arial"/>
                </a:endParaRPr>
              </a:p>
            </p:txBody>
          </p:sp>
        </p:grpSp>
        <p:sp>
          <p:nvSpPr>
            <p:cNvPr id="373" name="Google Shape;373;p31"/>
            <p:cNvSpPr/>
            <p:nvPr/>
          </p:nvSpPr>
          <p:spPr>
            <a:xfrm>
              <a:off x="6796018" y="4940382"/>
              <a:ext cx="2011680" cy="360000"/>
            </a:xfrm>
            <a:prstGeom prst="rect">
              <a:avLst/>
            </a:prstGeom>
            <a:gradFill>
              <a:gsLst>
                <a:gs pos="0">
                  <a:srgbClr val="1F3864"/>
                </a:gs>
                <a:gs pos="7000">
                  <a:srgbClr val="1F3864"/>
                </a:gs>
                <a:gs pos="28000">
                  <a:srgbClr val="1F3864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rgbClr val="3F3F3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sym typeface="Arial"/>
              </a:endParaRPr>
            </a:p>
          </p:txBody>
        </p:sp>
        <p:sp>
          <p:nvSpPr>
            <p:cNvPr id="374" name="Google Shape;374;p31"/>
            <p:cNvSpPr/>
            <p:nvPr/>
          </p:nvSpPr>
          <p:spPr>
            <a:xfrm>
              <a:off x="6613810" y="4938468"/>
              <a:ext cx="360000" cy="360000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rgbClr val="1F386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3F3F3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sym typeface="Arial"/>
              </a:endParaRPr>
            </a:p>
          </p:txBody>
        </p:sp>
      </p:grpSp>
      <p:sp>
        <p:nvSpPr>
          <p:cNvPr id="375" name="Google Shape;375;p31"/>
          <p:cNvSpPr txBox="1"/>
          <p:nvPr/>
        </p:nvSpPr>
        <p:spPr>
          <a:xfrm>
            <a:off x="3350230" y="1626294"/>
            <a:ext cx="1434781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1" i="0" u="none" strike="noStrike" cap="none" dirty="0">
                <a:solidFill>
                  <a:schemeClr val="lt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sym typeface="Arial"/>
              </a:rPr>
              <a:t>2주차</a:t>
            </a:r>
            <a:endParaRPr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76" name="Google Shape;376;p31"/>
          <p:cNvSpPr/>
          <p:nvPr/>
        </p:nvSpPr>
        <p:spPr>
          <a:xfrm>
            <a:off x="780190" y="1626294"/>
            <a:ext cx="1435000" cy="5792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1" i="0" u="none" strike="noStrike" cap="none" dirty="0">
                <a:solidFill>
                  <a:schemeClr val="lt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sym typeface="Arial"/>
              </a:rPr>
              <a:t>1주차</a:t>
            </a:r>
            <a:endParaRPr sz="2000" b="0" i="0" u="none" strike="noStrike" cap="none" dirty="0">
              <a:solidFill>
                <a:schemeClr val="lt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sym typeface="Arial"/>
            </a:endParaRPr>
          </a:p>
        </p:txBody>
      </p:sp>
      <p:sp>
        <p:nvSpPr>
          <p:cNvPr id="377" name="Google Shape;377;p31"/>
          <p:cNvSpPr txBox="1"/>
          <p:nvPr/>
        </p:nvSpPr>
        <p:spPr>
          <a:xfrm>
            <a:off x="795011" y="5012259"/>
            <a:ext cx="1797024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1" i="0" u="none" strike="noStrike" cap="none" dirty="0">
                <a:solidFill>
                  <a:schemeClr val="accent5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sym typeface="Arial"/>
              </a:rPr>
              <a:t>분석 및 계획</a:t>
            </a:r>
            <a:endParaRPr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78" name="Google Shape;378;p31"/>
          <p:cNvSpPr txBox="1"/>
          <p:nvPr/>
        </p:nvSpPr>
        <p:spPr>
          <a:xfrm>
            <a:off x="3370024" y="5012259"/>
            <a:ext cx="2268742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1" i="0" u="none" strike="noStrike" cap="none">
                <a:solidFill>
                  <a:schemeClr val="accent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sym typeface="Arial"/>
              </a:rPr>
              <a:t>애플리케이션 설계</a:t>
            </a:r>
            <a:endParaRPr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79" name="Google Shape;379;p31"/>
          <p:cNvSpPr txBox="1"/>
          <p:nvPr/>
        </p:nvSpPr>
        <p:spPr>
          <a:xfrm>
            <a:off x="5936466" y="5012259"/>
            <a:ext cx="3089478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1" i="0" u="none" strike="noStrike" cap="none">
                <a:solidFill>
                  <a:srgbClr val="2F5496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sym typeface="Arial"/>
              </a:rPr>
              <a:t>구현 및 단위 테스트</a:t>
            </a:r>
            <a:endParaRPr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80" name="Google Shape;380;p31"/>
          <p:cNvSpPr txBox="1"/>
          <p:nvPr/>
        </p:nvSpPr>
        <p:spPr>
          <a:xfrm>
            <a:off x="8505054" y="5012259"/>
            <a:ext cx="2376889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1" i="0" u="none" strike="noStrike" cap="none">
                <a:solidFill>
                  <a:srgbClr val="1F3864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sym typeface="Arial"/>
              </a:rPr>
              <a:t>통합 테스트 및 정리</a:t>
            </a:r>
            <a:endParaRPr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grpSp>
        <p:nvGrpSpPr>
          <p:cNvPr id="381" name="Google Shape;381;p31"/>
          <p:cNvGrpSpPr/>
          <p:nvPr/>
        </p:nvGrpSpPr>
        <p:grpSpPr>
          <a:xfrm>
            <a:off x="895830" y="2592676"/>
            <a:ext cx="2902703" cy="1851828"/>
            <a:chOff x="8265486" y="2475464"/>
            <a:chExt cx="3283552" cy="1475945"/>
          </a:xfrm>
        </p:grpSpPr>
        <p:sp>
          <p:nvSpPr>
            <p:cNvPr id="382" name="Google Shape;382;p31"/>
            <p:cNvSpPr txBox="1"/>
            <p:nvPr/>
          </p:nvSpPr>
          <p:spPr>
            <a:xfrm>
              <a:off x="8265486" y="2475464"/>
              <a:ext cx="3283552" cy="19130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171450" marR="0" lvl="0" indent="-171450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Wingdings" panose="05000000000000000000" pitchFamily="2" charset="2"/>
                <a:buChar char="ü"/>
              </a:pPr>
              <a:r>
                <a:rPr lang="ko-KR" sz="1200" b="0" i="0" u="none" strike="noStrike" cap="none" dirty="0" err="1">
                  <a:solidFill>
                    <a:srgbClr val="000000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sym typeface="Arial"/>
                </a:rPr>
                <a:t>주제,동기</a:t>
              </a:r>
              <a:r>
                <a:rPr lang="ko-KR" sz="1200" b="0" i="0" u="none" strike="noStrike" cap="none" dirty="0">
                  <a:solidFill>
                    <a:srgbClr val="000000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sym typeface="Arial"/>
                </a:rPr>
                <a:t>/선정사유</a:t>
              </a:r>
              <a:endParaRPr sz="1200" b="0" i="0" u="none" strike="noStrike" cap="none" dirty="0">
                <a:solidFill>
                  <a:srgbClr val="0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sym typeface="Arial"/>
              </a:endParaRPr>
            </a:p>
          </p:txBody>
        </p:sp>
        <p:sp>
          <p:nvSpPr>
            <p:cNvPr id="383" name="Google Shape;383;p31"/>
            <p:cNvSpPr txBox="1"/>
            <p:nvPr/>
          </p:nvSpPr>
          <p:spPr>
            <a:xfrm>
              <a:off x="8265486" y="3438944"/>
              <a:ext cx="3283552" cy="19130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171450" marR="0" lvl="0" indent="-171450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Wingdings" panose="05000000000000000000" pitchFamily="2" charset="2"/>
                <a:buChar char="ü"/>
              </a:pPr>
              <a:r>
                <a:rPr lang="ko-KR" sz="1200" b="0" i="0" u="none" strike="noStrike" cap="none">
                  <a:solidFill>
                    <a:srgbClr val="000000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sym typeface="Arial"/>
                </a:rPr>
                <a:t>UI 및 프로세스 흐름도</a:t>
              </a:r>
              <a:endParaRPr sz="1200" b="0" i="0" u="none" strike="noStrike" cap="none">
                <a:solidFill>
                  <a:srgbClr val="0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sym typeface="Arial"/>
              </a:endParaRPr>
            </a:p>
          </p:txBody>
        </p:sp>
        <p:sp>
          <p:nvSpPr>
            <p:cNvPr id="384" name="Google Shape;384;p31"/>
            <p:cNvSpPr txBox="1"/>
            <p:nvPr/>
          </p:nvSpPr>
          <p:spPr>
            <a:xfrm>
              <a:off x="8265486" y="3117784"/>
              <a:ext cx="3283552" cy="19130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171450" marR="0" lvl="0" indent="-171450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Wingdings" panose="05000000000000000000" pitchFamily="2" charset="2"/>
                <a:buChar char="ü"/>
              </a:pPr>
              <a:r>
                <a:rPr lang="ko-KR" sz="1200" b="0" i="0" u="none" strike="noStrike" cap="none">
                  <a:solidFill>
                    <a:srgbClr val="000000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sym typeface="Arial"/>
                </a:rPr>
                <a:t>요구 분석</a:t>
              </a:r>
              <a:endParaRPr sz="1200" b="0" i="0" u="none" strike="noStrike" cap="none">
                <a:solidFill>
                  <a:srgbClr val="0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sym typeface="Arial"/>
              </a:endParaRPr>
            </a:p>
          </p:txBody>
        </p:sp>
        <p:sp>
          <p:nvSpPr>
            <p:cNvPr id="385" name="Google Shape;385;p31"/>
            <p:cNvSpPr txBox="1"/>
            <p:nvPr/>
          </p:nvSpPr>
          <p:spPr>
            <a:xfrm>
              <a:off x="8265486" y="2796624"/>
              <a:ext cx="3283552" cy="19130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171450" marR="0" lvl="0" indent="-171450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Wingdings" panose="05000000000000000000" pitchFamily="2" charset="2"/>
                <a:buChar char="ü"/>
              </a:pPr>
              <a:r>
                <a:rPr lang="ko-KR" sz="1200" b="0" i="0" u="none" strike="noStrike" cap="none">
                  <a:solidFill>
                    <a:srgbClr val="000000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sym typeface="Arial"/>
                </a:rPr>
                <a:t>사례분석</a:t>
              </a:r>
              <a:endParaRPr sz="1200" b="0" i="0" u="none" strike="noStrike" cap="none">
                <a:solidFill>
                  <a:srgbClr val="0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sym typeface="Arial"/>
              </a:endParaRPr>
            </a:p>
          </p:txBody>
        </p:sp>
        <p:sp>
          <p:nvSpPr>
            <p:cNvPr id="386" name="Google Shape;386;p31"/>
            <p:cNvSpPr txBox="1"/>
            <p:nvPr/>
          </p:nvSpPr>
          <p:spPr>
            <a:xfrm>
              <a:off x="8265486" y="3760104"/>
              <a:ext cx="3283552" cy="19130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171450" marR="0" lvl="0" indent="-171450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Wingdings" panose="05000000000000000000" pitchFamily="2" charset="2"/>
                <a:buChar char="ü"/>
              </a:pPr>
              <a:r>
                <a:rPr lang="ko-KR" sz="1200" b="0" i="0" u="none" strike="noStrike" cap="none" dirty="0">
                  <a:solidFill>
                    <a:srgbClr val="000000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sym typeface="Arial"/>
                </a:rPr>
                <a:t>WBS, 업무 분배, 스케줄</a:t>
              </a:r>
              <a:endParaRPr sz="1200" b="0" i="0" u="none" strike="noStrike" cap="none" dirty="0">
                <a:solidFill>
                  <a:srgbClr val="0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sym typeface="Arial"/>
              </a:endParaRPr>
            </a:p>
          </p:txBody>
        </p:sp>
      </p:grpSp>
      <p:grpSp>
        <p:nvGrpSpPr>
          <p:cNvPr id="387" name="Google Shape;387;p31"/>
          <p:cNvGrpSpPr/>
          <p:nvPr/>
        </p:nvGrpSpPr>
        <p:grpSpPr>
          <a:xfrm>
            <a:off x="3467456" y="2592676"/>
            <a:ext cx="2485113" cy="2073427"/>
            <a:chOff x="8265486" y="2475464"/>
            <a:chExt cx="3283552" cy="1652564"/>
          </a:xfrm>
        </p:grpSpPr>
        <p:sp>
          <p:nvSpPr>
            <p:cNvPr id="388" name="Google Shape;388;p31"/>
            <p:cNvSpPr txBox="1"/>
            <p:nvPr/>
          </p:nvSpPr>
          <p:spPr>
            <a:xfrm>
              <a:off x="8265486" y="2475464"/>
              <a:ext cx="3283552" cy="19130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171450" marR="0" lvl="0" indent="-171450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Wingdings" panose="05000000000000000000" pitchFamily="2" charset="2"/>
                <a:buChar char="ü"/>
              </a:pPr>
              <a:r>
                <a:rPr lang="ko-KR" sz="1200" b="0" i="0" u="none" strike="noStrike" cap="none" dirty="0">
                  <a:solidFill>
                    <a:srgbClr val="000000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sym typeface="Arial"/>
                </a:rPr>
                <a:t>UI 프로토 타입 제작</a:t>
              </a:r>
              <a:endParaRPr sz="1200" b="0" i="0" u="none" strike="noStrike" cap="none" dirty="0">
                <a:solidFill>
                  <a:srgbClr val="0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sym typeface="Arial"/>
              </a:endParaRPr>
            </a:p>
          </p:txBody>
        </p:sp>
        <p:sp>
          <p:nvSpPr>
            <p:cNvPr id="389" name="Google Shape;389;p31"/>
            <p:cNvSpPr txBox="1"/>
            <p:nvPr/>
          </p:nvSpPr>
          <p:spPr>
            <a:xfrm>
              <a:off x="8265486" y="3438944"/>
              <a:ext cx="3283552" cy="19130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171450" marR="0" lvl="0" indent="-171450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Wingdings" panose="05000000000000000000" pitchFamily="2" charset="2"/>
                <a:buChar char="ü"/>
              </a:pPr>
              <a:r>
                <a:rPr lang="ko-KR" sz="1200" b="0" i="0" u="none" strike="noStrike" cap="none">
                  <a:solidFill>
                    <a:srgbClr val="000000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sym typeface="Arial"/>
                </a:rPr>
                <a:t>코드 stub 작성</a:t>
              </a:r>
              <a:endParaRPr sz="1200" b="0" i="0" u="none" strike="noStrike" cap="none">
                <a:solidFill>
                  <a:srgbClr val="0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sym typeface="Arial"/>
              </a:endParaRPr>
            </a:p>
          </p:txBody>
        </p:sp>
        <p:sp>
          <p:nvSpPr>
            <p:cNvPr id="390" name="Google Shape;390;p31"/>
            <p:cNvSpPr txBox="1"/>
            <p:nvPr/>
          </p:nvSpPr>
          <p:spPr>
            <a:xfrm>
              <a:off x="8265486" y="3117784"/>
              <a:ext cx="3283552" cy="19130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171450" marR="0" lvl="0" indent="-171450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Wingdings" panose="05000000000000000000" pitchFamily="2" charset="2"/>
                <a:buChar char="ü"/>
              </a:pPr>
              <a:r>
                <a:rPr lang="ko-KR" sz="1200" b="0" i="0" u="none" strike="noStrike" cap="none">
                  <a:solidFill>
                    <a:srgbClr val="000000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sym typeface="Arial"/>
                </a:rPr>
                <a:t>클래스 다이어그램 작성</a:t>
              </a:r>
              <a:endParaRPr sz="1200" b="0" i="0" u="none" strike="noStrike" cap="none">
                <a:solidFill>
                  <a:srgbClr val="0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sym typeface="Arial"/>
              </a:endParaRPr>
            </a:p>
          </p:txBody>
        </p:sp>
        <p:sp>
          <p:nvSpPr>
            <p:cNvPr id="391" name="Google Shape;391;p31"/>
            <p:cNvSpPr txBox="1"/>
            <p:nvPr/>
          </p:nvSpPr>
          <p:spPr>
            <a:xfrm>
              <a:off x="8265486" y="2796624"/>
              <a:ext cx="3283552" cy="19130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171450" marR="0" lvl="0" indent="-171450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Wingdings" panose="05000000000000000000" pitchFamily="2" charset="2"/>
                <a:buChar char="ü"/>
              </a:pPr>
              <a:r>
                <a:rPr lang="ko-KR" sz="1200" b="0" i="0" u="none" strike="noStrike" cap="none">
                  <a:solidFill>
                    <a:srgbClr val="000000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sym typeface="Arial"/>
                </a:rPr>
                <a:t>기본 레이아웃 작성</a:t>
              </a:r>
              <a:endParaRPr sz="1200" b="0" i="0" u="none" strike="noStrike" cap="none">
                <a:solidFill>
                  <a:srgbClr val="0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sym typeface="Arial"/>
              </a:endParaRPr>
            </a:p>
          </p:txBody>
        </p:sp>
        <p:sp>
          <p:nvSpPr>
            <p:cNvPr id="392" name="Google Shape;392;p31"/>
            <p:cNvSpPr txBox="1"/>
            <p:nvPr/>
          </p:nvSpPr>
          <p:spPr>
            <a:xfrm>
              <a:off x="8265486" y="3760104"/>
              <a:ext cx="3283552" cy="367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171450" marR="0" lvl="0" indent="-1714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Wingdings" panose="05000000000000000000" pitchFamily="2" charset="2"/>
                <a:buChar char="ü"/>
              </a:pPr>
              <a:r>
                <a:rPr lang="ko-KR" sz="1200" b="0" i="0" u="none" strike="noStrike" cap="none">
                  <a:solidFill>
                    <a:srgbClr val="000000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sym typeface="Arial"/>
                </a:rPr>
                <a:t>외부 및 내부 서비스 연동 구성도 작성</a:t>
              </a:r>
              <a:endParaRPr sz="1200" b="0" i="0" u="none" strike="noStrike" cap="none">
                <a:solidFill>
                  <a:srgbClr val="0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sym typeface="Arial"/>
              </a:endParaRPr>
            </a:p>
          </p:txBody>
        </p:sp>
      </p:grpSp>
      <p:grpSp>
        <p:nvGrpSpPr>
          <p:cNvPr id="393" name="Google Shape;393;p31"/>
          <p:cNvGrpSpPr/>
          <p:nvPr/>
        </p:nvGrpSpPr>
        <p:grpSpPr>
          <a:xfrm>
            <a:off x="6030513" y="2592676"/>
            <a:ext cx="2199949" cy="642976"/>
            <a:chOff x="8265486" y="2475464"/>
            <a:chExt cx="3283552" cy="512465"/>
          </a:xfrm>
        </p:grpSpPr>
        <p:sp>
          <p:nvSpPr>
            <p:cNvPr id="394" name="Google Shape;394;p31"/>
            <p:cNvSpPr txBox="1"/>
            <p:nvPr/>
          </p:nvSpPr>
          <p:spPr>
            <a:xfrm>
              <a:off x="8265486" y="2475464"/>
              <a:ext cx="3283552" cy="19130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171450" marR="0" lvl="0" indent="-171450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Wingdings" panose="05000000000000000000" pitchFamily="2" charset="2"/>
                <a:buChar char="ü"/>
              </a:pPr>
              <a:r>
                <a:rPr lang="ko-KR" sz="1200" b="0" i="0" u="none" strike="noStrike" cap="none">
                  <a:solidFill>
                    <a:srgbClr val="000000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sym typeface="Arial"/>
                </a:rPr>
                <a:t>프론트 단위 기능 구현</a:t>
              </a:r>
              <a:endParaRPr sz="1200" b="0" i="0" u="none" strike="noStrike" cap="none">
                <a:solidFill>
                  <a:srgbClr val="0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sym typeface="Arial"/>
              </a:endParaRPr>
            </a:p>
          </p:txBody>
        </p:sp>
        <p:sp>
          <p:nvSpPr>
            <p:cNvPr id="395" name="Google Shape;395;p31"/>
            <p:cNvSpPr txBox="1"/>
            <p:nvPr/>
          </p:nvSpPr>
          <p:spPr>
            <a:xfrm>
              <a:off x="8265486" y="2796624"/>
              <a:ext cx="3283552" cy="19130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171450" marR="0" lvl="0" indent="-171450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Wingdings" panose="05000000000000000000" pitchFamily="2" charset="2"/>
                <a:buChar char="ü"/>
              </a:pPr>
              <a:r>
                <a:rPr lang="ko-KR" sz="1200" b="0" i="0" u="none" strike="noStrike" cap="none">
                  <a:solidFill>
                    <a:srgbClr val="000000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sym typeface="Arial"/>
                </a:rPr>
                <a:t>백엔드 단위 기능 구현</a:t>
              </a:r>
              <a:endParaRPr sz="1200" b="0" i="0" u="none" strike="noStrike" cap="none">
                <a:solidFill>
                  <a:srgbClr val="0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sym typeface="Arial"/>
              </a:endParaRPr>
            </a:p>
          </p:txBody>
        </p:sp>
      </p:grpSp>
      <p:grpSp>
        <p:nvGrpSpPr>
          <p:cNvPr id="396" name="Google Shape;396;p31"/>
          <p:cNvGrpSpPr/>
          <p:nvPr/>
        </p:nvGrpSpPr>
        <p:grpSpPr>
          <a:xfrm>
            <a:off x="8595712" y="2592676"/>
            <a:ext cx="2548829" cy="642976"/>
            <a:chOff x="8265486" y="2475464"/>
            <a:chExt cx="3283552" cy="512465"/>
          </a:xfrm>
        </p:grpSpPr>
        <p:sp>
          <p:nvSpPr>
            <p:cNvPr id="397" name="Google Shape;397;p31"/>
            <p:cNvSpPr txBox="1"/>
            <p:nvPr/>
          </p:nvSpPr>
          <p:spPr>
            <a:xfrm>
              <a:off x="8265486" y="2475464"/>
              <a:ext cx="3283552" cy="19130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171450" marR="0" lvl="0" indent="-171450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Wingdings" panose="05000000000000000000" pitchFamily="2" charset="2"/>
                <a:buChar char="ü"/>
              </a:pPr>
              <a:r>
                <a:rPr lang="ko-KR" sz="1200" b="0" i="0" u="none" strike="noStrike" cap="none" dirty="0">
                  <a:solidFill>
                    <a:srgbClr val="000000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sym typeface="Arial"/>
                </a:rPr>
                <a:t>UI 및 서비스간 연동 테스트</a:t>
              </a:r>
              <a:endParaRPr sz="1200" b="0" i="0" u="none" strike="noStrike" cap="none" dirty="0">
                <a:solidFill>
                  <a:srgbClr val="0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sym typeface="Arial"/>
              </a:endParaRPr>
            </a:p>
          </p:txBody>
        </p:sp>
        <p:sp>
          <p:nvSpPr>
            <p:cNvPr id="398" name="Google Shape;398;p31"/>
            <p:cNvSpPr txBox="1"/>
            <p:nvPr/>
          </p:nvSpPr>
          <p:spPr>
            <a:xfrm>
              <a:off x="8265486" y="2796624"/>
              <a:ext cx="3283552" cy="19130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171450" marR="0" lvl="0" indent="-171450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Wingdings" panose="05000000000000000000" pitchFamily="2" charset="2"/>
                <a:buChar char="ü"/>
              </a:pPr>
              <a:r>
                <a:rPr lang="ko-KR" sz="1200" b="0" i="0" u="none" strike="noStrike" cap="none">
                  <a:solidFill>
                    <a:srgbClr val="000000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sym typeface="Arial"/>
                </a:rPr>
                <a:t>발표 정리</a:t>
              </a:r>
              <a:endParaRPr sz="1200" b="0" i="0" u="none" strike="noStrike" cap="none">
                <a:solidFill>
                  <a:srgbClr val="0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sym typeface="Arial"/>
              </a:endParaRPr>
            </a:p>
          </p:txBody>
        </p:sp>
      </p:grpSp>
      <p:sp>
        <p:nvSpPr>
          <p:cNvPr id="400" name="Google Shape;400;p31"/>
          <p:cNvSpPr txBox="1"/>
          <p:nvPr/>
        </p:nvSpPr>
        <p:spPr>
          <a:xfrm>
            <a:off x="5907437" y="1626294"/>
            <a:ext cx="1434781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1" i="0" u="none" strike="noStrike" cap="none">
                <a:solidFill>
                  <a:schemeClr val="lt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sym typeface="Arial"/>
              </a:rPr>
              <a:t>3~5주차</a:t>
            </a:r>
            <a:endParaRPr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401" name="Google Shape;401;p31"/>
          <p:cNvSpPr txBox="1"/>
          <p:nvPr/>
        </p:nvSpPr>
        <p:spPr>
          <a:xfrm>
            <a:off x="8466849" y="1626294"/>
            <a:ext cx="1434781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1" i="0" u="none" strike="noStrike" cap="none">
                <a:solidFill>
                  <a:schemeClr val="lt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sym typeface="Arial"/>
              </a:rPr>
              <a:t>6주차</a:t>
            </a:r>
            <a:endParaRPr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402" name="Google Shape;402;p31"/>
          <p:cNvSpPr txBox="1"/>
          <p:nvPr/>
        </p:nvSpPr>
        <p:spPr>
          <a:xfrm>
            <a:off x="757375" y="600900"/>
            <a:ext cx="3627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dirty="0">
                <a:solidFill>
                  <a:schemeClr val="dk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주 단위 주요일정</a:t>
            </a:r>
            <a:r>
              <a:rPr lang="ko-KR" b="0" i="0" u="none" strike="noStrike" cap="none" dirty="0">
                <a:solidFill>
                  <a:schemeClr val="dk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sym typeface="Arial"/>
              </a:rPr>
              <a:t> </a:t>
            </a:r>
            <a:endParaRPr b="0" i="0" u="none" strike="noStrike" cap="none" dirty="0">
              <a:solidFill>
                <a:schemeClr val="dk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2D9F29-C47E-409C-B220-C12D0B5C941C}"/>
              </a:ext>
            </a:extLst>
          </p:cNvPr>
          <p:cNvSpPr txBox="1"/>
          <p:nvPr/>
        </p:nvSpPr>
        <p:spPr>
          <a:xfrm>
            <a:off x="8593286" y="2229236"/>
            <a:ext cx="24100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2021.04.12 ~ 2021.04.16</a:t>
            </a:r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B895058-202F-4F69-95D2-A6D64F74BD06}"/>
              </a:ext>
            </a:extLst>
          </p:cNvPr>
          <p:cNvSpPr txBox="1"/>
          <p:nvPr/>
        </p:nvSpPr>
        <p:spPr>
          <a:xfrm>
            <a:off x="6069271" y="2229236"/>
            <a:ext cx="24100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2021.03.22 ~ 2021.04.09</a:t>
            </a:r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CBCE4B23-03C4-4E46-A0F2-391750F7A7F7}"/>
              </a:ext>
            </a:extLst>
          </p:cNvPr>
          <p:cNvSpPr txBox="1"/>
          <p:nvPr/>
        </p:nvSpPr>
        <p:spPr>
          <a:xfrm>
            <a:off x="3467456" y="2229236"/>
            <a:ext cx="24100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2021.03.15 ~ 2021.03.19</a:t>
            </a:r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5C19EF54-600B-4A20-AA6A-1B8426BA3152}"/>
              </a:ext>
            </a:extLst>
          </p:cNvPr>
          <p:cNvSpPr txBox="1"/>
          <p:nvPr/>
        </p:nvSpPr>
        <p:spPr>
          <a:xfrm>
            <a:off x="962825" y="2229235"/>
            <a:ext cx="24100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2021.03.08 ~ 2021.03.12</a:t>
            </a:r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60" name="Google Shape;346;p30">
            <a:extLst>
              <a:ext uri="{FF2B5EF4-FFF2-40B4-BE49-F238E27FC236}">
                <a16:creationId xmlns:a16="http://schemas.microsoft.com/office/drawing/2014/main" id="{19922F05-8F3D-40EC-8E9E-0084E7533721}"/>
              </a:ext>
            </a:extLst>
          </p:cNvPr>
          <p:cNvSpPr txBox="1"/>
          <p:nvPr/>
        </p:nvSpPr>
        <p:spPr>
          <a:xfrm>
            <a:off x="757375" y="142950"/>
            <a:ext cx="3627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dirty="0">
                <a:solidFill>
                  <a:schemeClr val="dk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프로젝트 진행</a:t>
            </a:r>
            <a:endParaRPr sz="2400" b="0" i="0" u="none" strike="noStrike" cap="none" dirty="0">
              <a:solidFill>
                <a:schemeClr val="dk1"/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8" name="Google Shape;408;p32"/>
          <p:cNvCxnSpPr/>
          <p:nvPr/>
        </p:nvCxnSpPr>
        <p:spPr>
          <a:xfrm>
            <a:off x="757382" y="922651"/>
            <a:ext cx="10387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09" name="Google Shape;409;p32"/>
          <p:cNvSpPr txBox="1"/>
          <p:nvPr/>
        </p:nvSpPr>
        <p:spPr>
          <a:xfrm>
            <a:off x="757375" y="600900"/>
            <a:ext cx="3627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dirty="0">
                <a:solidFill>
                  <a:schemeClr val="dk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프로젝트 타임라인 및 WBS</a:t>
            </a:r>
            <a:r>
              <a:rPr lang="ko-KR" b="0" i="0" u="none" strike="noStrike" cap="none" dirty="0">
                <a:solidFill>
                  <a:schemeClr val="dk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sym typeface="Arial"/>
              </a:rPr>
              <a:t> </a:t>
            </a:r>
            <a:endParaRPr b="0" i="0" u="none" strike="noStrike" cap="none" dirty="0">
              <a:solidFill>
                <a:schemeClr val="dk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  <a:sym typeface="Arial"/>
            </a:endParaRPr>
          </a:p>
        </p:txBody>
      </p:sp>
      <p:grpSp>
        <p:nvGrpSpPr>
          <p:cNvPr id="411" name="Google Shape;411;p32"/>
          <p:cNvGrpSpPr/>
          <p:nvPr/>
        </p:nvGrpSpPr>
        <p:grpSpPr>
          <a:xfrm>
            <a:off x="757375" y="1199275"/>
            <a:ext cx="10387200" cy="5210300"/>
            <a:chOff x="757375" y="1199275"/>
            <a:chExt cx="10387200" cy="5210300"/>
          </a:xfrm>
        </p:grpSpPr>
        <p:pic>
          <p:nvPicPr>
            <p:cNvPr id="412" name="Google Shape;412;p3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57375" y="1199275"/>
              <a:ext cx="10387200" cy="272713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3" name="Google Shape;413;p3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57375" y="4114800"/>
              <a:ext cx="10387200" cy="22947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14" name="Google Shape;414;p32"/>
            <p:cNvSpPr/>
            <p:nvPr/>
          </p:nvSpPr>
          <p:spPr>
            <a:xfrm>
              <a:off x="757375" y="3761000"/>
              <a:ext cx="10387200" cy="461700"/>
            </a:xfrm>
            <a:prstGeom prst="flowChartPunchedTape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" name="Google Shape;346;p30">
            <a:extLst>
              <a:ext uri="{FF2B5EF4-FFF2-40B4-BE49-F238E27FC236}">
                <a16:creationId xmlns:a16="http://schemas.microsoft.com/office/drawing/2014/main" id="{28634AAE-8AF1-4A76-901F-72AD7D9B27A1}"/>
              </a:ext>
            </a:extLst>
          </p:cNvPr>
          <p:cNvSpPr txBox="1"/>
          <p:nvPr/>
        </p:nvSpPr>
        <p:spPr>
          <a:xfrm>
            <a:off x="757375" y="142950"/>
            <a:ext cx="3627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dirty="0">
                <a:solidFill>
                  <a:schemeClr val="dk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프로젝트 진행</a:t>
            </a:r>
            <a:endParaRPr sz="2400" b="0" i="0" u="none" strike="noStrike" cap="none" dirty="0">
              <a:solidFill>
                <a:schemeClr val="dk1"/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9" name="Google Shape;419;p33"/>
          <p:cNvCxnSpPr/>
          <p:nvPr/>
        </p:nvCxnSpPr>
        <p:spPr>
          <a:xfrm>
            <a:off x="757382" y="922651"/>
            <a:ext cx="10387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0" name="Google Shape;420;p33"/>
          <p:cNvSpPr txBox="1"/>
          <p:nvPr/>
        </p:nvSpPr>
        <p:spPr>
          <a:xfrm>
            <a:off x="757375" y="600900"/>
            <a:ext cx="3627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dirty="0">
                <a:solidFill>
                  <a:schemeClr val="dk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협업 방법(</a:t>
            </a:r>
            <a:r>
              <a:rPr lang="ko-KR" dirty="0" err="1">
                <a:solidFill>
                  <a:schemeClr val="dk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Trello</a:t>
            </a:r>
            <a:r>
              <a:rPr lang="ko-KR" dirty="0">
                <a:solidFill>
                  <a:schemeClr val="dk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)</a:t>
            </a:r>
            <a:endParaRPr b="0" i="0" u="none" strike="noStrike" cap="none" dirty="0">
              <a:solidFill>
                <a:schemeClr val="dk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  <a:sym typeface="Arial"/>
            </a:endParaRPr>
          </a:p>
        </p:txBody>
      </p:sp>
      <p:pic>
        <p:nvPicPr>
          <p:cNvPr id="422" name="Google Shape;42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7375" y="1226701"/>
            <a:ext cx="7915285" cy="4335278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p33"/>
          <p:cNvSpPr txBox="1"/>
          <p:nvPr/>
        </p:nvSpPr>
        <p:spPr>
          <a:xfrm>
            <a:off x="6433739" y="3930562"/>
            <a:ext cx="4710843" cy="2457000"/>
          </a:xfrm>
          <a:prstGeom prst="rect">
            <a:avLst/>
          </a:prstGeom>
          <a:solidFill>
            <a:srgbClr val="E5D9D9"/>
          </a:solidFill>
          <a:ln>
            <a:noFill/>
          </a:ln>
          <a:effectLst>
            <a:outerShdw blurRad="71438" dist="66675" dir="6300000" algn="bl" rotWithShape="0">
              <a:srgbClr val="000000">
                <a:alpha val="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Trello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1. Kanban system</a:t>
            </a:r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을 그대로 반영</a:t>
            </a:r>
            <a:endParaRPr lang="en-US" altLang="ko-KR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직관적인 인터페이스</a:t>
            </a:r>
            <a:endParaRPr lang="en-US" altLang="ko-KR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- </a:t>
            </a:r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사용자로 하여금 한 눈에 정보를 인지 할 수 있다</a:t>
            </a:r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- </a:t>
            </a:r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별도 도구 없이 다양한 업무 진행 및 커뮤니케이션 가능</a:t>
            </a:r>
            <a:endParaRPr lang="en-US" altLang="ko-KR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2. ‘Team – Board – </a:t>
            </a:r>
            <a:r>
              <a:rPr lang="en-US" altLang="ko-KR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Lits</a:t>
            </a:r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– Card’ </a:t>
            </a:r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기본 다양한 제작 가능</a:t>
            </a:r>
            <a:endParaRPr lang="en-US" altLang="ko-KR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3. </a:t>
            </a:r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편리한 파일 공유</a:t>
            </a:r>
            <a:endParaRPr lang="en-US" altLang="ko-KR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7" name="Google Shape;346;p30">
            <a:extLst>
              <a:ext uri="{FF2B5EF4-FFF2-40B4-BE49-F238E27FC236}">
                <a16:creationId xmlns:a16="http://schemas.microsoft.com/office/drawing/2014/main" id="{EC596E8D-F283-49D6-8B79-37AB10D6BDE7}"/>
              </a:ext>
            </a:extLst>
          </p:cNvPr>
          <p:cNvSpPr txBox="1"/>
          <p:nvPr/>
        </p:nvSpPr>
        <p:spPr>
          <a:xfrm>
            <a:off x="757375" y="142950"/>
            <a:ext cx="3627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dirty="0">
                <a:solidFill>
                  <a:schemeClr val="dk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프로젝트 진행</a:t>
            </a:r>
            <a:endParaRPr sz="2400" b="0" i="0" u="none" strike="noStrike" cap="none" dirty="0">
              <a:solidFill>
                <a:schemeClr val="dk1"/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21525" y="1585500"/>
            <a:ext cx="4991825" cy="4045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1000" y="0"/>
            <a:ext cx="3108300" cy="2426125"/>
          </a:xfrm>
          <a:prstGeom prst="rect">
            <a:avLst/>
          </a:prstGeom>
          <a:solidFill>
            <a:srgbClr val="E5D9D9"/>
          </a:solidFill>
          <a:ln>
            <a:noFill/>
          </a:ln>
        </p:spPr>
      </p:pic>
      <p:pic>
        <p:nvPicPr>
          <p:cNvPr id="100" name="Google Shape;100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135250" y="5298925"/>
            <a:ext cx="4232250" cy="155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5400000">
            <a:off x="7663875" y="6148384"/>
            <a:ext cx="180975" cy="123825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4"/>
          <p:cNvSpPr txBox="1"/>
          <p:nvPr/>
        </p:nvSpPr>
        <p:spPr>
          <a:xfrm>
            <a:off x="1321594" y="400204"/>
            <a:ext cx="4846200" cy="11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6500" b="1" i="0" u="none" strike="noStrike" cap="none" dirty="0">
                <a:solidFill>
                  <a:srgbClr val="000000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  <a:sym typeface="Arial"/>
              </a:rPr>
              <a:t>CON</a:t>
            </a:r>
            <a:r>
              <a:rPr lang="ko-KR" sz="6500" b="1" i="0" u="none" strike="noStrike" cap="none" dirty="0">
                <a:solidFill>
                  <a:schemeClr val="dk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  <a:sym typeface="Arial"/>
              </a:rPr>
              <a:t>TENTS</a:t>
            </a:r>
            <a:endParaRPr dirty="0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103" name="Google Shape;103;p14"/>
          <p:cNvSpPr txBox="1"/>
          <p:nvPr/>
        </p:nvSpPr>
        <p:spPr>
          <a:xfrm>
            <a:off x="1321600" y="2562324"/>
            <a:ext cx="4991700" cy="26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440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100" b="0" i="0" u="none" strike="noStrike" cap="none" dirty="0">
                <a:solidFill>
                  <a:srgbClr val="0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Malgun Gothic"/>
                <a:sym typeface="Malgun Gothic"/>
              </a:rPr>
              <a:t> </a:t>
            </a:r>
            <a:r>
              <a:rPr lang="ko-KR" sz="2100" b="0" i="0" u="none" strike="noStrike" cap="none" dirty="0">
                <a:solidFill>
                  <a:srgbClr val="0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sym typeface="Arial"/>
              </a:rPr>
              <a:t>01 프로젝트</a:t>
            </a:r>
            <a:r>
              <a:rPr lang="ko-KR" sz="21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개요</a:t>
            </a:r>
            <a:endParaRPr sz="2100" b="0" i="0" u="none" strike="noStrike" cap="none" dirty="0">
              <a:solidFill>
                <a:srgbClr val="000000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2100" b="0" i="0" u="none" strike="noStrike" cap="none" dirty="0">
              <a:solidFill>
                <a:srgbClr val="000000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ko-KR" sz="2100" b="0" i="0" u="none" strike="noStrike" cap="none" dirty="0">
                <a:solidFill>
                  <a:srgbClr val="0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sym typeface="Arial"/>
              </a:rPr>
              <a:t> 02 </a:t>
            </a:r>
            <a:r>
              <a:rPr lang="ko-KR" sz="21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프로젝트 진행</a:t>
            </a:r>
            <a:endParaRPr sz="2100" b="0" i="0" u="none" strike="noStrike" cap="none" dirty="0">
              <a:solidFill>
                <a:srgbClr val="000000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2100" b="0" i="0" u="none" strike="noStrike" cap="none" dirty="0">
              <a:solidFill>
                <a:srgbClr val="000000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ko-KR" sz="2100" b="0" i="0" u="none" strike="noStrike" cap="none" dirty="0">
                <a:solidFill>
                  <a:srgbClr val="0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sym typeface="Arial"/>
              </a:rPr>
              <a:t> 03 </a:t>
            </a:r>
            <a:r>
              <a:rPr lang="ko-KR" altLang="en-US" sz="2100" b="0" i="0" u="none" strike="noStrike" cap="none" dirty="0">
                <a:solidFill>
                  <a:srgbClr val="0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sym typeface="Arial"/>
              </a:rPr>
              <a:t>프로젝트 내용</a:t>
            </a:r>
            <a:endParaRPr sz="2100" b="0" i="0" u="none" strike="noStrike" cap="none" dirty="0">
              <a:solidFill>
                <a:srgbClr val="000000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" name="Google Shape;320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21525" y="1051700"/>
            <a:ext cx="4991837" cy="4579278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09;p15">
            <a:extLst>
              <a:ext uri="{FF2B5EF4-FFF2-40B4-BE49-F238E27FC236}">
                <a16:creationId xmlns:a16="http://schemas.microsoft.com/office/drawing/2014/main" id="{EED20D51-B811-422F-93DC-97FDD9950788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400209"/>
            <a:ext cx="2960016" cy="2426118"/>
          </a:xfrm>
          <a:prstGeom prst="rect">
            <a:avLst/>
          </a:prstGeom>
          <a:solidFill>
            <a:srgbClr val="E5D9D9"/>
          </a:solidFill>
          <a:ln>
            <a:noFill/>
          </a:ln>
        </p:spPr>
      </p:pic>
      <p:pic>
        <p:nvPicPr>
          <p:cNvPr id="8" name="Google Shape;110;p15">
            <a:extLst>
              <a:ext uri="{FF2B5EF4-FFF2-40B4-BE49-F238E27FC236}">
                <a16:creationId xmlns:a16="http://schemas.microsoft.com/office/drawing/2014/main" id="{F876531B-A128-4429-BC5D-75A41A117014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086680" y="1720449"/>
            <a:ext cx="2105320" cy="423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2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2011025" y="4717134"/>
            <a:ext cx="180975" cy="1238250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29"/>
          <p:cNvSpPr txBox="1"/>
          <p:nvPr/>
        </p:nvSpPr>
        <p:spPr>
          <a:xfrm>
            <a:off x="6711375" y="2065175"/>
            <a:ext cx="5659200" cy="11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6500" b="1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프</a:t>
            </a:r>
            <a:r>
              <a:rPr lang="ko-KR" altLang="en-US" sz="6500" b="1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로젝트 내용</a:t>
            </a:r>
            <a:endParaRPr dirty="0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325" name="Google Shape;325;p29"/>
          <p:cNvSpPr txBox="1"/>
          <p:nvPr/>
        </p:nvSpPr>
        <p:spPr>
          <a:xfrm>
            <a:off x="1321600" y="1571725"/>
            <a:ext cx="4991700" cy="35747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440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100" b="0" i="0" u="none" strike="noStrike" cap="none" dirty="0">
                <a:solidFill>
                  <a:srgbClr val="0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Malgun Gothic"/>
                <a:sym typeface="Malgun Gothic"/>
              </a:rPr>
              <a:t> </a:t>
            </a:r>
            <a:r>
              <a:rPr lang="ko-KR" sz="2100" b="0" i="0" u="none" strike="noStrike" cap="none" dirty="0">
                <a:solidFill>
                  <a:srgbClr val="0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sym typeface="Arial"/>
              </a:rPr>
              <a:t>01 </a:t>
            </a:r>
            <a:r>
              <a:rPr lang="ko-KR" altLang="en-US" sz="2100" b="0" i="0" u="none" strike="noStrike" cap="none" dirty="0">
                <a:solidFill>
                  <a:srgbClr val="0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sym typeface="Arial"/>
              </a:rPr>
              <a:t>아키텍처</a:t>
            </a:r>
            <a:endParaRPr sz="2100" b="0" i="0" u="none" strike="noStrike" cap="none" dirty="0">
              <a:solidFill>
                <a:srgbClr val="000000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2100" b="0" i="0" u="none" strike="noStrike" cap="none" dirty="0">
              <a:solidFill>
                <a:srgbClr val="000000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ko-KR" sz="2100" b="0" i="0" u="none" strike="noStrike" cap="none" dirty="0">
                <a:solidFill>
                  <a:srgbClr val="0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sym typeface="Arial"/>
              </a:rPr>
              <a:t> 02 </a:t>
            </a:r>
            <a:r>
              <a:rPr lang="ko-KR" altLang="en-US" sz="2100" b="0" i="0" u="none" strike="noStrike" cap="none" dirty="0">
                <a:solidFill>
                  <a:srgbClr val="0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sym typeface="Arial"/>
              </a:rPr>
              <a:t>분석 및 설계</a:t>
            </a:r>
            <a:endParaRPr sz="2100" b="0" i="0" u="none" strike="noStrike" cap="none" dirty="0">
              <a:solidFill>
                <a:srgbClr val="000000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2100" b="0" i="0" u="none" strike="noStrike" cap="none" dirty="0">
              <a:solidFill>
                <a:srgbClr val="000000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ko-KR" sz="2100" b="0" i="0" u="none" strike="noStrike" cap="none" dirty="0">
                <a:solidFill>
                  <a:srgbClr val="0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sym typeface="Arial"/>
              </a:rPr>
              <a:t> 03 </a:t>
            </a:r>
            <a:r>
              <a:rPr lang="ko-KR" altLang="en-US" sz="2100" b="0" i="0" u="none" strike="noStrike" cap="none" dirty="0">
                <a:solidFill>
                  <a:srgbClr val="0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sym typeface="Arial"/>
              </a:rPr>
              <a:t>구현 </a:t>
            </a:r>
            <a:r>
              <a:rPr lang="ko-KR" altLang="en-US" sz="21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및 사용기술</a:t>
            </a:r>
            <a:endParaRPr lang="en-US" altLang="ko-KR" sz="2100" b="0" i="0" u="none" strike="noStrike" cap="none" dirty="0">
              <a:solidFill>
                <a:srgbClr val="000000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lang="en-US" sz="21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-US" sz="21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04 </a:t>
            </a:r>
            <a:r>
              <a:rPr lang="ko-KR" altLang="en-US" sz="21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배포</a:t>
            </a:r>
            <a:endParaRPr lang="en-US" altLang="ko-KR" sz="21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lang="en-US" sz="21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-US" sz="21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05 </a:t>
            </a:r>
            <a:r>
              <a:rPr lang="ko-KR" altLang="en-US" sz="21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버전관리</a:t>
            </a:r>
            <a:endParaRPr lang="en-US" sz="21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-US" sz="21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endParaRPr sz="21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21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627633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2" name="Google Shape;312;p28"/>
          <p:cNvCxnSpPr/>
          <p:nvPr/>
        </p:nvCxnSpPr>
        <p:spPr>
          <a:xfrm>
            <a:off x="757382" y="922651"/>
            <a:ext cx="10387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13" name="Google Shape;313;p28"/>
          <p:cNvSpPr txBox="1"/>
          <p:nvPr/>
        </p:nvSpPr>
        <p:spPr>
          <a:xfrm>
            <a:off x="757375" y="600900"/>
            <a:ext cx="3627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dirty="0">
                <a:solidFill>
                  <a:schemeClr val="dk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아키텍처 </a:t>
            </a:r>
            <a:r>
              <a:rPr lang="en-US" altLang="ko-KR" dirty="0">
                <a:solidFill>
                  <a:schemeClr val="dk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- </a:t>
            </a:r>
            <a:r>
              <a:rPr lang="ko-KR" dirty="0">
                <a:solidFill>
                  <a:schemeClr val="dk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전체</a:t>
            </a:r>
            <a:r>
              <a:rPr lang="ko-KR" b="0" i="0" u="none" strike="noStrike" cap="none" dirty="0">
                <a:solidFill>
                  <a:schemeClr val="dk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sym typeface="Arial"/>
              </a:rPr>
              <a:t> </a:t>
            </a:r>
            <a:endParaRPr b="0" i="0" u="none" strike="noStrike" cap="none" dirty="0">
              <a:solidFill>
                <a:schemeClr val="dk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  <a:sym typeface="Arial"/>
            </a:endParaRPr>
          </a:p>
        </p:txBody>
      </p:sp>
      <p:sp>
        <p:nvSpPr>
          <p:cNvPr id="314" name="Google Shape;314;p28"/>
          <p:cNvSpPr txBox="1"/>
          <p:nvPr/>
        </p:nvSpPr>
        <p:spPr>
          <a:xfrm>
            <a:off x="757375" y="142950"/>
            <a:ext cx="3627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dirty="0">
                <a:solidFill>
                  <a:schemeClr val="dk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프로젝트 </a:t>
            </a:r>
            <a:r>
              <a:rPr lang="ko-KR" altLang="en-US" sz="2400" dirty="0">
                <a:solidFill>
                  <a:schemeClr val="dk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내용</a:t>
            </a:r>
            <a:endParaRPr sz="2400" b="0" i="0" u="none" strike="noStrike" cap="none" dirty="0">
              <a:solidFill>
                <a:schemeClr val="dk1"/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  <a:sym typeface="Arial"/>
            </a:endParaRPr>
          </a:p>
        </p:txBody>
      </p:sp>
      <p:pic>
        <p:nvPicPr>
          <p:cNvPr id="315" name="Google Shape;31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7375" y="1051250"/>
            <a:ext cx="10387200" cy="5806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>
            <a:extLst>
              <a:ext uri="{FF2B5EF4-FFF2-40B4-BE49-F238E27FC236}">
                <a16:creationId xmlns:a16="http://schemas.microsoft.com/office/drawing/2014/main" id="{5B7A9469-13FE-42CE-A558-8B9A824AD649}"/>
              </a:ext>
            </a:extLst>
          </p:cNvPr>
          <p:cNvSpPr/>
          <p:nvPr/>
        </p:nvSpPr>
        <p:spPr>
          <a:xfrm>
            <a:off x="4400092" y="4948889"/>
            <a:ext cx="2086252" cy="1007574"/>
          </a:xfrm>
          <a:prstGeom prst="rect">
            <a:avLst/>
          </a:prstGeom>
          <a:noFill/>
          <a:ln>
            <a:solidFill>
              <a:srgbClr val="E5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CFC3571D-6F8C-4150-986F-1FA94600F04D}"/>
              </a:ext>
            </a:extLst>
          </p:cNvPr>
          <p:cNvSpPr/>
          <p:nvPr/>
        </p:nvSpPr>
        <p:spPr>
          <a:xfrm>
            <a:off x="4382459" y="3074883"/>
            <a:ext cx="2086252" cy="1007574"/>
          </a:xfrm>
          <a:prstGeom prst="rect">
            <a:avLst/>
          </a:prstGeom>
          <a:noFill/>
          <a:ln>
            <a:solidFill>
              <a:srgbClr val="E5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792D07E-7D40-4A3D-97A7-338300ACA237}"/>
              </a:ext>
            </a:extLst>
          </p:cNvPr>
          <p:cNvSpPr/>
          <p:nvPr/>
        </p:nvSpPr>
        <p:spPr>
          <a:xfrm>
            <a:off x="4405745" y="1238326"/>
            <a:ext cx="2086252" cy="1015021"/>
          </a:xfrm>
          <a:prstGeom prst="rect">
            <a:avLst/>
          </a:prstGeom>
          <a:noFill/>
          <a:ln>
            <a:solidFill>
              <a:srgbClr val="E5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12" name="Google Shape;312;p28"/>
          <p:cNvCxnSpPr/>
          <p:nvPr/>
        </p:nvCxnSpPr>
        <p:spPr>
          <a:xfrm>
            <a:off x="757382" y="922651"/>
            <a:ext cx="10387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13" name="Google Shape;313;p28"/>
          <p:cNvSpPr txBox="1"/>
          <p:nvPr/>
        </p:nvSpPr>
        <p:spPr>
          <a:xfrm>
            <a:off x="757375" y="600900"/>
            <a:ext cx="3627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dirty="0">
                <a:solidFill>
                  <a:schemeClr val="dk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아키텍처</a:t>
            </a:r>
            <a:r>
              <a:rPr lang="en-US" altLang="ko-KR" dirty="0">
                <a:solidFill>
                  <a:schemeClr val="dk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- </a:t>
            </a:r>
            <a:r>
              <a:rPr lang="ko-KR" altLang="en-US" dirty="0" err="1">
                <a:solidFill>
                  <a:schemeClr val="dk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라이브커머스</a:t>
            </a:r>
            <a:r>
              <a:rPr lang="ko-KR" altLang="en-US" dirty="0">
                <a:solidFill>
                  <a:schemeClr val="dk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관리자</a:t>
            </a:r>
            <a:r>
              <a:rPr lang="ko-KR" b="0" i="0" u="none" strike="noStrike" cap="none" dirty="0">
                <a:solidFill>
                  <a:schemeClr val="dk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sym typeface="Arial"/>
              </a:rPr>
              <a:t> </a:t>
            </a:r>
            <a:endParaRPr b="0" i="0" u="none" strike="noStrike" cap="none" dirty="0">
              <a:solidFill>
                <a:schemeClr val="dk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  <a:sym typeface="Arial"/>
            </a:endParaRPr>
          </a:p>
        </p:txBody>
      </p:sp>
      <p:pic>
        <p:nvPicPr>
          <p:cNvPr id="1026" name="Picture 2" descr="User, people, man, add icon - Free download on Iconfinder">
            <a:extLst>
              <a:ext uri="{FF2B5EF4-FFF2-40B4-BE49-F238E27FC236}">
                <a16:creationId xmlns:a16="http://schemas.microsoft.com/office/drawing/2014/main" id="{28645C44-401D-4B22-81F1-B3C4F0AAA6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32" t="13029" r="13939" b="14480"/>
          <a:stretch/>
        </p:blipFill>
        <p:spPr bwMode="auto">
          <a:xfrm>
            <a:off x="736118" y="1371724"/>
            <a:ext cx="660703" cy="659446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WS 어렵지 않아요 - CloudFront 편">
            <a:extLst>
              <a:ext uri="{FF2B5EF4-FFF2-40B4-BE49-F238E27FC236}">
                <a16:creationId xmlns:a16="http://schemas.microsoft.com/office/drawing/2014/main" id="{77677554-C770-425F-9044-EFF4142C8657}"/>
              </a:ext>
            </a:extLst>
          </p:cNvPr>
          <p:cNvPicPr>
            <a:picLocks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83" t="17909" r="17253" b="9600"/>
          <a:stretch/>
        </p:blipFill>
        <p:spPr bwMode="auto">
          <a:xfrm>
            <a:off x="706469" y="2789465"/>
            <a:ext cx="720000" cy="7200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Vue.js 를 시작하기에 앞서 ...">
            <a:extLst>
              <a:ext uri="{FF2B5EF4-FFF2-40B4-BE49-F238E27FC236}">
                <a16:creationId xmlns:a16="http://schemas.microsoft.com/office/drawing/2014/main" id="{56A2AC19-D946-4079-A9C9-9759D8790F8D}"/>
              </a:ext>
            </a:extLst>
          </p:cNvPr>
          <p:cNvPicPr>
            <a:picLocks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31" t="6796" r="27903" b="5744"/>
          <a:stretch/>
        </p:blipFill>
        <p:spPr bwMode="auto">
          <a:xfrm>
            <a:off x="2377121" y="4018764"/>
            <a:ext cx="720000" cy="7200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AWS S3 비용 절감하기 (feat. 크로미움 favicon cache 버그)">
            <a:extLst>
              <a:ext uri="{FF2B5EF4-FFF2-40B4-BE49-F238E27FC236}">
                <a16:creationId xmlns:a16="http://schemas.microsoft.com/office/drawing/2014/main" id="{3E7BEDA5-AE97-411F-A4C2-42DF59586526}"/>
              </a:ext>
            </a:extLst>
          </p:cNvPr>
          <p:cNvPicPr>
            <a:picLocks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18" t="-2929" r="10613" b="7412"/>
          <a:stretch/>
        </p:blipFill>
        <p:spPr bwMode="auto">
          <a:xfrm>
            <a:off x="706469" y="4018764"/>
            <a:ext cx="720000" cy="7200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AWS API Gateway - PROLIM">
            <a:extLst>
              <a:ext uri="{FF2B5EF4-FFF2-40B4-BE49-F238E27FC236}">
                <a16:creationId xmlns:a16="http://schemas.microsoft.com/office/drawing/2014/main" id="{0B25D4C2-464E-40D7-8CE3-D2078906820B}"/>
              </a:ext>
            </a:extLst>
          </p:cNvPr>
          <p:cNvPicPr>
            <a:picLocks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32" t="11515" r="17982" b="11282"/>
          <a:stretch/>
        </p:blipFill>
        <p:spPr bwMode="auto">
          <a:xfrm>
            <a:off x="2526849" y="1348581"/>
            <a:ext cx="720000" cy="7200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AWS IAM(Identity and Access Management) 개념 정리">
            <a:extLst>
              <a:ext uri="{FF2B5EF4-FFF2-40B4-BE49-F238E27FC236}">
                <a16:creationId xmlns:a16="http://schemas.microsoft.com/office/drawing/2014/main" id="{3A2AD498-81E6-45C6-B67F-47D989D670DC}"/>
              </a:ext>
            </a:extLst>
          </p:cNvPr>
          <p:cNvPicPr>
            <a:picLocks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82" t="7193" r="28415" b="6045"/>
          <a:stretch/>
        </p:blipFill>
        <p:spPr bwMode="auto">
          <a:xfrm>
            <a:off x="1625645" y="3849302"/>
            <a:ext cx="533533" cy="42291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Cloud Gateway logo | RealWire RealResource">
            <a:extLst>
              <a:ext uri="{FF2B5EF4-FFF2-40B4-BE49-F238E27FC236}">
                <a16:creationId xmlns:a16="http://schemas.microsoft.com/office/drawing/2014/main" id="{C1B5301A-E161-4179-87AA-7418BFCD751F}"/>
              </a:ext>
            </a:extLst>
          </p:cNvPr>
          <p:cNvPicPr>
            <a:picLocks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08" t="19627" r="8844" b="20526"/>
          <a:stretch/>
        </p:blipFill>
        <p:spPr bwMode="auto">
          <a:xfrm>
            <a:off x="5302593" y="1587286"/>
            <a:ext cx="1080000" cy="3600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Microservice Registration With Spring Cloud Using Netflix Eureka - Part 2">
            <a:extLst>
              <a:ext uri="{FF2B5EF4-FFF2-40B4-BE49-F238E27FC236}">
                <a16:creationId xmlns:a16="http://schemas.microsoft.com/office/drawing/2014/main" id="{67CE9156-AACC-43F9-A9CF-7A6B5FAF4E37}"/>
              </a:ext>
            </a:extLst>
          </p:cNvPr>
          <p:cNvPicPr>
            <a:picLocks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64" t="25231" r="31792" b="25843"/>
          <a:stretch/>
        </p:blipFill>
        <p:spPr bwMode="auto">
          <a:xfrm>
            <a:off x="4504441" y="1658721"/>
            <a:ext cx="720000" cy="3600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Fix Root FS related errors if your Linux EC2 instance fails the status  checks | by Aditya Krishnakumar | The Ops Blog | Medium">
            <a:extLst>
              <a:ext uri="{FF2B5EF4-FFF2-40B4-BE49-F238E27FC236}">
                <a16:creationId xmlns:a16="http://schemas.microsoft.com/office/drawing/2014/main" id="{FB675D7B-33F8-403C-A61F-D69E2418B4D9}"/>
              </a:ext>
            </a:extLst>
          </p:cNvPr>
          <p:cNvPicPr>
            <a:picLocks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53" t="13032" r="29946"/>
          <a:stretch/>
        </p:blipFill>
        <p:spPr bwMode="auto">
          <a:xfrm>
            <a:off x="4196096" y="1078581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Spring Boot] @SpringBootApplication 이란?">
            <a:extLst>
              <a:ext uri="{FF2B5EF4-FFF2-40B4-BE49-F238E27FC236}">
                <a16:creationId xmlns:a16="http://schemas.microsoft.com/office/drawing/2014/main" id="{9FB44003-D81B-4455-94A7-58A43AC9F599}"/>
              </a:ext>
            </a:extLst>
          </p:cNvPr>
          <p:cNvPicPr>
            <a:picLocks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8" t="19689" r="2720" b="24904"/>
          <a:stretch/>
        </p:blipFill>
        <p:spPr bwMode="auto">
          <a:xfrm>
            <a:off x="4705585" y="3462221"/>
            <a:ext cx="144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 descr="Hoon] MySQL - Too many connections 해결 및 튜닝">
            <a:extLst>
              <a:ext uri="{FF2B5EF4-FFF2-40B4-BE49-F238E27FC236}">
                <a16:creationId xmlns:a16="http://schemas.microsoft.com/office/drawing/2014/main" id="{445F8CDA-9453-42EF-BCFE-CD145B8DEEC7}"/>
              </a:ext>
            </a:extLst>
          </p:cNvPr>
          <p:cNvPicPr>
            <a:picLocks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5585" y="5354516"/>
            <a:ext cx="72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6" name="Picture 32" descr="RDS] 파라미터 그룹 변경하기">
            <a:extLst>
              <a:ext uri="{FF2B5EF4-FFF2-40B4-BE49-F238E27FC236}">
                <a16:creationId xmlns:a16="http://schemas.microsoft.com/office/drawing/2014/main" id="{76D82B05-5909-49CD-8E70-098F910BE375}"/>
              </a:ext>
            </a:extLst>
          </p:cNvPr>
          <p:cNvPicPr>
            <a:picLocks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65" t="10437" r="34946" b="9530"/>
          <a:stretch/>
        </p:blipFill>
        <p:spPr bwMode="auto">
          <a:xfrm>
            <a:off x="4196096" y="4763075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 descr="Hervé Beraud | FOSS Hacker at Red Hat / Science Lover">
            <a:extLst>
              <a:ext uri="{FF2B5EF4-FFF2-40B4-BE49-F238E27FC236}">
                <a16:creationId xmlns:a16="http://schemas.microsoft.com/office/drawing/2014/main" id="{5E15BD44-0E2A-42DD-91C6-2C15B628EA94}"/>
              </a:ext>
            </a:extLst>
          </p:cNvPr>
          <p:cNvPicPr>
            <a:picLocks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22" r="10447"/>
          <a:stretch/>
        </p:blipFill>
        <p:spPr bwMode="auto">
          <a:xfrm>
            <a:off x="7847397" y="3564272"/>
            <a:ext cx="474802" cy="475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92932D04-1DF9-4D15-A9BE-E4DB981C7EB3}"/>
              </a:ext>
            </a:extLst>
          </p:cNvPr>
          <p:cNvCxnSpPr>
            <a:cxnSpLocks/>
          </p:cNvCxnSpPr>
          <p:nvPr/>
        </p:nvCxnSpPr>
        <p:spPr>
          <a:xfrm>
            <a:off x="1066470" y="2040406"/>
            <a:ext cx="0" cy="545775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7654A04B-D0AA-4C37-B81A-3528B7C0E90C}"/>
              </a:ext>
            </a:extLst>
          </p:cNvPr>
          <p:cNvSpPr txBox="1"/>
          <p:nvPr/>
        </p:nvSpPr>
        <p:spPr>
          <a:xfrm>
            <a:off x="265416" y="2156970"/>
            <a:ext cx="882106" cy="3199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STATIC</a:t>
            </a:r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CC76BB8-94FF-44B3-86D4-328F4C5E480F}"/>
              </a:ext>
            </a:extLst>
          </p:cNvPr>
          <p:cNvSpPr txBox="1"/>
          <p:nvPr/>
        </p:nvSpPr>
        <p:spPr>
          <a:xfrm>
            <a:off x="1047062" y="2156935"/>
            <a:ext cx="882106" cy="3199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HTTPS</a:t>
            </a:r>
            <a:endParaRPr lang="ko-KR" altLang="en-US" dirty="0"/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D4AF00BD-4D23-4AE9-AF5C-949EAED0A10E}"/>
              </a:ext>
            </a:extLst>
          </p:cNvPr>
          <p:cNvCxnSpPr>
            <a:cxnSpLocks/>
          </p:cNvCxnSpPr>
          <p:nvPr/>
        </p:nvCxnSpPr>
        <p:spPr>
          <a:xfrm flipH="1">
            <a:off x="1454177" y="4378764"/>
            <a:ext cx="895236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EDADD23C-10C4-4A76-919A-24F9A88880C1}"/>
              </a:ext>
            </a:extLst>
          </p:cNvPr>
          <p:cNvSpPr txBox="1"/>
          <p:nvPr/>
        </p:nvSpPr>
        <p:spPr>
          <a:xfrm>
            <a:off x="1432065" y="4418860"/>
            <a:ext cx="9455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DEPLOY</a:t>
            </a:r>
            <a:endParaRPr lang="ko-KR" altLang="en-US" dirty="0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32F851D1-F15E-4834-92FA-74A58AD4F4E6}"/>
              </a:ext>
            </a:extLst>
          </p:cNvPr>
          <p:cNvCxnSpPr>
            <a:cxnSpLocks/>
            <a:stCxn id="1028" idx="2"/>
            <a:endCxn id="1034" idx="0"/>
          </p:cNvCxnSpPr>
          <p:nvPr/>
        </p:nvCxnSpPr>
        <p:spPr>
          <a:xfrm>
            <a:off x="1066469" y="3509465"/>
            <a:ext cx="0" cy="50929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77CB268B-07AC-4BFE-A7C9-1CE5D1F7559B}"/>
              </a:ext>
            </a:extLst>
          </p:cNvPr>
          <p:cNvCxnSpPr>
            <a:cxnSpLocks/>
            <a:stCxn id="1026" idx="3"/>
          </p:cNvCxnSpPr>
          <p:nvPr/>
        </p:nvCxnSpPr>
        <p:spPr>
          <a:xfrm>
            <a:off x="1396821" y="1701447"/>
            <a:ext cx="1130028" cy="7134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65A63F53-2CDE-4DBE-AC3D-F89744335437}"/>
              </a:ext>
            </a:extLst>
          </p:cNvPr>
          <p:cNvSpPr txBox="1"/>
          <p:nvPr/>
        </p:nvSpPr>
        <p:spPr>
          <a:xfrm>
            <a:off x="1609659" y="1402382"/>
            <a:ext cx="6607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AJAX</a:t>
            </a:r>
            <a:endParaRPr lang="ko-KR" alt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91A7E24-1200-4E12-93E8-9B42714BA2C7}"/>
              </a:ext>
            </a:extLst>
          </p:cNvPr>
          <p:cNvSpPr txBox="1"/>
          <p:nvPr/>
        </p:nvSpPr>
        <p:spPr>
          <a:xfrm>
            <a:off x="1522516" y="1701412"/>
            <a:ext cx="882106" cy="3199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HTTPS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818E16D-2ECF-4BA4-98C2-B4A691A649FA}"/>
              </a:ext>
            </a:extLst>
          </p:cNvPr>
          <p:cNvSpPr/>
          <p:nvPr/>
        </p:nvSpPr>
        <p:spPr>
          <a:xfrm>
            <a:off x="461817" y="2652458"/>
            <a:ext cx="2827931" cy="2466622"/>
          </a:xfrm>
          <a:prstGeom prst="rect">
            <a:avLst/>
          </a:prstGeom>
          <a:noFill/>
          <a:ln w="25400">
            <a:solidFill>
              <a:srgbClr val="E5D9D9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0F687D0-600E-4EF6-8D6E-F0B21CC89A05}"/>
              </a:ext>
            </a:extLst>
          </p:cNvPr>
          <p:cNvSpPr txBox="1"/>
          <p:nvPr/>
        </p:nvSpPr>
        <p:spPr>
          <a:xfrm>
            <a:off x="4831379" y="1238327"/>
            <a:ext cx="17633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ec2-52-78-12-251.ap-northeast-2.compute.amazonaws.com:8000</a:t>
            </a:r>
            <a:endParaRPr lang="ko-KR" altLang="en-US" sz="800" dirty="0"/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4D22236A-6F89-4596-8803-8189D50E7681}"/>
              </a:ext>
            </a:extLst>
          </p:cNvPr>
          <p:cNvCxnSpPr>
            <a:cxnSpLocks/>
            <a:stCxn id="1038" idx="3"/>
          </p:cNvCxnSpPr>
          <p:nvPr/>
        </p:nvCxnSpPr>
        <p:spPr>
          <a:xfrm flipV="1">
            <a:off x="3246849" y="1704857"/>
            <a:ext cx="1124936" cy="3724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4E0F44D5-D857-4E7F-8055-B8B3D2C73CE9}"/>
              </a:ext>
            </a:extLst>
          </p:cNvPr>
          <p:cNvSpPr txBox="1"/>
          <p:nvPr/>
        </p:nvSpPr>
        <p:spPr>
          <a:xfrm>
            <a:off x="3355568" y="1402382"/>
            <a:ext cx="8452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PROXY</a:t>
            </a:r>
            <a:endParaRPr lang="ko-KR" alt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BB74CF8-023C-47DC-9407-8675140D0F08}"/>
              </a:ext>
            </a:extLst>
          </p:cNvPr>
          <p:cNvSpPr txBox="1"/>
          <p:nvPr/>
        </p:nvSpPr>
        <p:spPr>
          <a:xfrm>
            <a:off x="4818459" y="3054343"/>
            <a:ext cx="17633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ec2-3-34-97-143.ap-northeast-2.compute.amazonaws.com:8080</a:t>
            </a:r>
            <a:endParaRPr lang="ko-KR" altLang="en-US" sz="800" dirty="0"/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700FF8F8-EB19-4A88-9391-38AF4E84CC67}"/>
              </a:ext>
            </a:extLst>
          </p:cNvPr>
          <p:cNvCxnSpPr>
            <a:cxnSpLocks/>
          </p:cNvCxnSpPr>
          <p:nvPr/>
        </p:nvCxnSpPr>
        <p:spPr>
          <a:xfrm>
            <a:off x="5448871" y="2345665"/>
            <a:ext cx="0" cy="669855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4BA2D226-6FDF-4CB2-BBCC-5B97EC901ED9}"/>
              </a:ext>
            </a:extLst>
          </p:cNvPr>
          <p:cNvSpPr txBox="1"/>
          <p:nvPr/>
        </p:nvSpPr>
        <p:spPr>
          <a:xfrm>
            <a:off x="5461516" y="2489687"/>
            <a:ext cx="10701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ROUTING</a:t>
            </a:r>
            <a:endParaRPr lang="ko-KR" altLang="en-US" dirty="0"/>
          </a:p>
        </p:txBody>
      </p:sp>
      <p:pic>
        <p:nvPicPr>
          <p:cNvPr id="54" name="Picture 22" descr="Fix Root FS related errors if your Linux EC2 instance fails the status  checks | by Aditya Krishnakumar | The Ops Blog | Medium">
            <a:extLst>
              <a:ext uri="{FF2B5EF4-FFF2-40B4-BE49-F238E27FC236}">
                <a16:creationId xmlns:a16="http://schemas.microsoft.com/office/drawing/2014/main" id="{DB9F34AF-28DC-41B5-851F-A132ABDDFC4E}"/>
              </a:ext>
            </a:extLst>
          </p:cNvPr>
          <p:cNvPicPr>
            <a:picLocks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53" t="13032" r="29946"/>
          <a:stretch/>
        </p:blipFill>
        <p:spPr bwMode="auto">
          <a:xfrm>
            <a:off x="4196096" y="2852826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7C5FAC5B-AF1B-4B0A-AEBE-C9D18637410F}"/>
              </a:ext>
            </a:extLst>
          </p:cNvPr>
          <p:cNvSpPr txBox="1"/>
          <p:nvPr/>
        </p:nvSpPr>
        <p:spPr>
          <a:xfrm>
            <a:off x="4492373" y="3832880"/>
            <a:ext cx="187643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 err="1"/>
              <a:t>Livecommerce_manager</a:t>
            </a:r>
            <a:r>
              <a:rPr lang="en-US" altLang="ko-KR" sz="900" dirty="0"/>
              <a:t> Service </a:t>
            </a:r>
            <a:endParaRPr lang="ko-KR" altLang="en-US" sz="900" dirty="0"/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6D8161F6-B8BA-49D0-94D6-E7DA92695A98}"/>
              </a:ext>
            </a:extLst>
          </p:cNvPr>
          <p:cNvCxnSpPr>
            <a:cxnSpLocks/>
          </p:cNvCxnSpPr>
          <p:nvPr/>
        </p:nvCxnSpPr>
        <p:spPr>
          <a:xfrm>
            <a:off x="5452280" y="4171213"/>
            <a:ext cx="0" cy="669855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27EEDDBB-4298-4312-8059-5A9049FF715F}"/>
              </a:ext>
            </a:extLst>
          </p:cNvPr>
          <p:cNvSpPr txBox="1"/>
          <p:nvPr/>
        </p:nvSpPr>
        <p:spPr>
          <a:xfrm>
            <a:off x="5470452" y="4274926"/>
            <a:ext cx="10611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JPA</a:t>
            </a:r>
            <a:endParaRPr lang="ko-KR" altLang="en-US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C9460A8-74D1-490E-8D7F-213144F7512B}"/>
              </a:ext>
            </a:extLst>
          </p:cNvPr>
          <p:cNvSpPr txBox="1"/>
          <p:nvPr/>
        </p:nvSpPr>
        <p:spPr>
          <a:xfrm>
            <a:off x="4800578" y="4278437"/>
            <a:ext cx="6858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JDBC</a:t>
            </a:r>
            <a:endParaRPr lang="ko-KR" altLang="en-US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E6C964C4-16F0-4C4B-9371-BE4A772E07BC}"/>
              </a:ext>
            </a:extLst>
          </p:cNvPr>
          <p:cNvSpPr txBox="1"/>
          <p:nvPr/>
        </p:nvSpPr>
        <p:spPr>
          <a:xfrm>
            <a:off x="4704712" y="4960122"/>
            <a:ext cx="18747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mysql-1.cqzajzqaevph.ap-northeast-2.rds.amazonaws.com:3306</a:t>
            </a:r>
            <a:endParaRPr lang="ko-KR" altLang="en-US" sz="800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41E058E-19FF-4CD3-80AB-E4E00809655C}"/>
              </a:ext>
            </a:extLst>
          </p:cNvPr>
          <p:cNvSpPr txBox="1"/>
          <p:nvPr/>
        </p:nvSpPr>
        <p:spPr>
          <a:xfrm>
            <a:off x="4677281" y="5699865"/>
            <a:ext cx="145161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 err="1"/>
              <a:t>Livecommerce_manager</a:t>
            </a:r>
            <a:r>
              <a:rPr lang="en-US" altLang="ko-KR" sz="900" dirty="0"/>
              <a:t> </a:t>
            </a:r>
            <a:endParaRPr lang="ko-KR" altLang="en-US" sz="900" dirty="0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A4602141-5184-4E05-B4D5-A9077BB93723}"/>
              </a:ext>
            </a:extLst>
          </p:cNvPr>
          <p:cNvSpPr/>
          <p:nvPr/>
        </p:nvSpPr>
        <p:spPr>
          <a:xfrm>
            <a:off x="7763760" y="3074883"/>
            <a:ext cx="1446347" cy="1007574"/>
          </a:xfrm>
          <a:prstGeom prst="rect">
            <a:avLst/>
          </a:prstGeom>
          <a:noFill/>
          <a:ln>
            <a:solidFill>
              <a:srgbClr val="E5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2" name="Picture 22" descr="Fix Root FS related errors if your Linux EC2 instance fails the status  checks | by Aditya Krishnakumar | The Ops Blog | Medium">
            <a:extLst>
              <a:ext uri="{FF2B5EF4-FFF2-40B4-BE49-F238E27FC236}">
                <a16:creationId xmlns:a16="http://schemas.microsoft.com/office/drawing/2014/main" id="{08A10687-122A-4464-BD7C-E604A7980A15}"/>
              </a:ext>
            </a:extLst>
          </p:cNvPr>
          <p:cNvPicPr>
            <a:picLocks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53" t="13032" r="29946"/>
          <a:stretch/>
        </p:blipFill>
        <p:spPr bwMode="auto">
          <a:xfrm>
            <a:off x="7577397" y="2852826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A018DD76-5F65-4A48-9884-44B703C4394A}"/>
              </a:ext>
            </a:extLst>
          </p:cNvPr>
          <p:cNvCxnSpPr>
            <a:cxnSpLocks/>
          </p:cNvCxnSpPr>
          <p:nvPr/>
        </p:nvCxnSpPr>
        <p:spPr>
          <a:xfrm flipV="1">
            <a:off x="6537737" y="3556474"/>
            <a:ext cx="1124936" cy="3724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0B754511-6924-46C0-97D8-5BD5912F2D2B}"/>
              </a:ext>
            </a:extLst>
          </p:cNvPr>
          <p:cNvSpPr txBox="1"/>
          <p:nvPr/>
        </p:nvSpPr>
        <p:spPr>
          <a:xfrm>
            <a:off x="8096177" y="3107804"/>
            <a:ext cx="12138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ec2-13-124-232-201.ap-northeast-2.compute.amazonaws.com:15672</a:t>
            </a:r>
            <a:endParaRPr lang="ko-KR" altLang="en-US" sz="800" dirty="0"/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EDDD4365-3945-41D8-BCF1-8DF451F6D700}"/>
              </a:ext>
            </a:extLst>
          </p:cNvPr>
          <p:cNvCxnSpPr>
            <a:cxnSpLocks/>
          </p:cNvCxnSpPr>
          <p:nvPr/>
        </p:nvCxnSpPr>
        <p:spPr>
          <a:xfrm flipH="1">
            <a:off x="6531650" y="3719998"/>
            <a:ext cx="1131023" cy="0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CD0F8575-0AEA-4CC4-8D2C-6616F7573410}"/>
              </a:ext>
            </a:extLst>
          </p:cNvPr>
          <p:cNvSpPr/>
          <p:nvPr/>
        </p:nvSpPr>
        <p:spPr>
          <a:xfrm>
            <a:off x="9622339" y="1298317"/>
            <a:ext cx="2086252" cy="1007574"/>
          </a:xfrm>
          <a:prstGeom prst="rect">
            <a:avLst/>
          </a:prstGeom>
          <a:noFill/>
          <a:ln>
            <a:solidFill>
              <a:srgbClr val="E5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9" name="Picture 24" descr="Spring Boot] @SpringBootApplication 이란?">
            <a:extLst>
              <a:ext uri="{FF2B5EF4-FFF2-40B4-BE49-F238E27FC236}">
                <a16:creationId xmlns:a16="http://schemas.microsoft.com/office/drawing/2014/main" id="{0D2C805C-9531-4325-AE55-3E2C4B3F8560}"/>
              </a:ext>
            </a:extLst>
          </p:cNvPr>
          <p:cNvPicPr>
            <a:picLocks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8" t="19689" r="2720" b="24904"/>
          <a:stretch/>
        </p:blipFill>
        <p:spPr bwMode="auto">
          <a:xfrm>
            <a:off x="9945465" y="1685655"/>
            <a:ext cx="144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0" name="TextBox 79">
            <a:extLst>
              <a:ext uri="{FF2B5EF4-FFF2-40B4-BE49-F238E27FC236}">
                <a16:creationId xmlns:a16="http://schemas.microsoft.com/office/drawing/2014/main" id="{504C96FC-75E2-4CD9-812D-9DCD5CE7DB1D}"/>
              </a:ext>
            </a:extLst>
          </p:cNvPr>
          <p:cNvSpPr txBox="1"/>
          <p:nvPr/>
        </p:nvSpPr>
        <p:spPr>
          <a:xfrm>
            <a:off x="10058339" y="1277777"/>
            <a:ext cx="17633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ec2-3-34-97-143.ap-northeast-2.compute.amazonaws.com:9090</a:t>
            </a:r>
            <a:endParaRPr lang="ko-KR" altLang="en-US" sz="800" dirty="0"/>
          </a:p>
        </p:txBody>
      </p:sp>
      <p:pic>
        <p:nvPicPr>
          <p:cNvPr id="81" name="Picture 22" descr="Fix Root FS related errors if your Linux EC2 instance fails the status  checks | by Aditya Krishnakumar | The Ops Blog | Medium">
            <a:extLst>
              <a:ext uri="{FF2B5EF4-FFF2-40B4-BE49-F238E27FC236}">
                <a16:creationId xmlns:a16="http://schemas.microsoft.com/office/drawing/2014/main" id="{C107222D-E530-4700-9C4A-9338D41F2D59}"/>
              </a:ext>
            </a:extLst>
          </p:cNvPr>
          <p:cNvPicPr>
            <a:picLocks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53" t="13032" r="29946"/>
          <a:stretch/>
        </p:blipFill>
        <p:spPr bwMode="auto">
          <a:xfrm>
            <a:off x="9435976" y="1076260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A47E9FF8-1407-4D1D-9CD3-F4C0E1DE9CD3}"/>
              </a:ext>
            </a:extLst>
          </p:cNvPr>
          <p:cNvCxnSpPr/>
          <p:nvPr/>
        </p:nvCxnSpPr>
        <p:spPr>
          <a:xfrm>
            <a:off x="9291540" y="1006764"/>
            <a:ext cx="42840" cy="5569527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FCA8D358-4E30-4138-A66E-C676C08C49F4}"/>
              </a:ext>
            </a:extLst>
          </p:cNvPr>
          <p:cNvSpPr/>
          <p:nvPr/>
        </p:nvSpPr>
        <p:spPr>
          <a:xfrm>
            <a:off x="9635817" y="4808271"/>
            <a:ext cx="2086252" cy="1007574"/>
          </a:xfrm>
          <a:prstGeom prst="rect">
            <a:avLst/>
          </a:prstGeom>
          <a:noFill/>
          <a:ln>
            <a:solidFill>
              <a:srgbClr val="E5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6" name="Picture 24" descr="Spring Boot] @SpringBootApplication 이란?">
            <a:extLst>
              <a:ext uri="{FF2B5EF4-FFF2-40B4-BE49-F238E27FC236}">
                <a16:creationId xmlns:a16="http://schemas.microsoft.com/office/drawing/2014/main" id="{A1EEE8D8-342D-41FF-A152-44E4775CD44F}"/>
              </a:ext>
            </a:extLst>
          </p:cNvPr>
          <p:cNvPicPr>
            <a:picLocks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8" t="19689" r="2720" b="24904"/>
          <a:stretch/>
        </p:blipFill>
        <p:spPr bwMode="auto">
          <a:xfrm>
            <a:off x="9958943" y="5195609"/>
            <a:ext cx="144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" name="Picture 22" descr="Fix Root FS related errors if your Linux EC2 instance fails the status  checks | by Aditya Krishnakumar | The Ops Blog | Medium">
            <a:extLst>
              <a:ext uri="{FF2B5EF4-FFF2-40B4-BE49-F238E27FC236}">
                <a16:creationId xmlns:a16="http://schemas.microsoft.com/office/drawing/2014/main" id="{DD3CDF2E-9DAB-49AC-92EB-18910AB52FA2}"/>
              </a:ext>
            </a:extLst>
          </p:cNvPr>
          <p:cNvPicPr>
            <a:picLocks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53" t="13032" r="29946"/>
          <a:stretch/>
        </p:blipFill>
        <p:spPr bwMode="auto">
          <a:xfrm>
            <a:off x="9449454" y="4586214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9" name="TextBox 88">
            <a:extLst>
              <a:ext uri="{FF2B5EF4-FFF2-40B4-BE49-F238E27FC236}">
                <a16:creationId xmlns:a16="http://schemas.microsoft.com/office/drawing/2014/main" id="{4A71D379-2084-4208-B662-AD7C0DF5C07B}"/>
              </a:ext>
            </a:extLst>
          </p:cNvPr>
          <p:cNvSpPr txBox="1"/>
          <p:nvPr/>
        </p:nvSpPr>
        <p:spPr>
          <a:xfrm>
            <a:off x="10071817" y="5568934"/>
            <a:ext cx="13983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 err="1"/>
              <a:t>Store_manager</a:t>
            </a:r>
            <a:r>
              <a:rPr lang="en-US" altLang="ko-KR" sz="900" dirty="0"/>
              <a:t> Service </a:t>
            </a:r>
            <a:endParaRPr lang="ko-KR" altLang="en-US" sz="900" dirty="0"/>
          </a:p>
        </p:txBody>
      </p:sp>
      <p:cxnSp>
        <p:nvCxnSpPr>
          <p:cNvPr id="35" name="연결선: 꺾임 34">
            <a:extLst>
              <a:ext uri="{FF2B5EF4-FFF2-40B4-BE49-F238E27FC236}">
                <a16:creationId xmlns:a16="http://schemas.microsoft.com/office/drawing/2014/main" id="{6B1B1258-E03E-4093-A055-0AAD4B097EF2}"/>
              </a:ext>
            </a:extLst>
          </p:cNvPr>
          <p:cNvCxnSpPr>
            <a:cxnSpLocks/>
            <a:endCxn id="78" idx="2"/>
          </p:cNvCxnSpPr>
          <p:nvPr/>
        </p:nvCxnSpPr>
        <p:spPr>
          <a:xfrm rot="5400000" flipH="1" flipV="1">
            <a:off x="9416490" y="2325377"/>
            <a:ext cx="1268460" cy="1229489"/>
          </a:xfrm>
          <a:prstGeom prst="bentConnector3">
            <a:avLst>
              <a:gd name="adj1" fmla="val -243"/>
            </a:avLst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연결선: 꺾임 93">
            <a:extLst>
              <a:ext uri="{FF2B5EF4-FFF2-40B4-BE49-F238E27FC236}">
                <a16:creationId xmlns:a16="http://schemas.microsoft.com/office/drawing/2014/main" id="{9BE95F68-C9B6-4B12-99FE-31EDD50265C5}"/>
              </a:ext>
            </a:extLst>
          </p:cNvPr>
          <p:cNvCxnSpPr>
            <a:cxnSpLocks/>
            <a:endCxn id="85" idx="0"/>
          </p:cNvCxnSpPr>
          <p:nvPr/>
        </p:nvCxnSpPr>
        <p:spPr>
          <a:xfrm>
            <a:off x="9435975" y="3711147"/>
            <a:ext cx="1242968" cy="1097124"/>
          </a:xfrm>
          <a:prstGeom prst="bentConnector2">
            <a:avLst/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AF9632CF-7CB6-4B37-A4BF-88F4B690E599}"/>
              </a:ext>
            </a:extLst>
          </p:cNvPr>
          <p:cNvSpPr txBox="1"/>
          <p:nvPr/>
        </p:nvSpPr>
        <p:spPr>
          <a:xfrm>
            <a:off x="6644248" y="3174241"/>
            <a:ext cx="8452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err="1"/>
              <a:t>commerce.broadcast</a:t>
            </a:r>
            <a:endParaRPr lang="ko-KR" altLang="en-US" sz="1000" dirty="0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488D0262-C0AB-414F-BD3B-06FE357D998B}"/>
              </a:ext>
            </a:extLst>
          </p:cNvPr>
          <p:cNvSpPr txBox="1"/>
          <p:nvPr/>
        </p:nvSpPr>
        <p:spPr>
          <a:xfrm>
            <a:off x="9631854" y="3175841"/>
            <a:ext cx="8452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err="1"/>
              <a:t>Commerce.broadcast</a:t>
            </a:r>
            <a:endParaRPr lang="ko-KR" altLang="en-US" sz="1000" dirty="0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F4E656F7-FA8F-4998-B125-97722386529D}"/>
              </a:ext>
            </a:extLst>
          </p:cNvPr>
          <p:cNvSpPr txBox="1"/>
          <p:nvPr/>
        </p:nvSpPr>
        <p:spPr>
          <a:xfrm>
            <a:off x="6617291" y="3711147"/>
            <a:ext cx="10272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mdm.product.1</a:t>
            </a:r>
            <a:endParaRPr lang="ko-KR" altLang="en-US" sz="1000" dirty="0"/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1207ADEC-B868-46CC-B076-3CC68267B8D3}"/>
              </a:ext>
            </a:extLst>
          </p:cNvPr>
          <p:cNvSpPr txBox="1"/>
          <p:nvPr/>
        </p:nvSpPr>
        <p:spPr>
          <a:xfrm>
            <a:off x="9550625" y="3717016"/>
            <a:ext cx="10272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mdm.product.1</a:t>
            </a:r>
            <a:endParaRPr lang="ko-KR" altLang="en-US" sz="1000" dirty="0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C134F019-3CAB-40FC-8611-F57450A21E0C}"/>
              </a:ext>
            </a:extLst>
          </p:cNvPr>
          <p:cNvSpPr txBox="1"/>
          <p:nvPr/>
        </p:nvSpPr>
        <p:spPr>
          <a:xfrm>
            <a:off x="1276334" y="2934530"/>
            <a:ext cx="205868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https://d1x34xjwaus9nt.cloudfront.net/#/</a:t>
            </a:r>
            <a:endParaRPr lang="ko-KR" altLang="en-US" sz="800" dirty="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B1F51F91-00E5-4B23-B360-4B95F3B3F3E3}"/>
              </a:ext>
            </a:extLst>
          </p:cNvPr>
          <p:cNvSpPr txBox="1"/>
          <p:nvPr/>
        </p:nvSpPr>
        <p:spPr>
          <a:xfrm>
            <a:off x="529381" y="4795805"/>
            <a:ext cx="28183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http://5000batt-livecommerce-manager.s3-website.ap-northeast-2.amazonaws.com</a:t>
            </a:r>
            <a:endParaRPr lang="ko-KR" altLang="en-US" sz="800" dirty="0"/>
          </a:p>
        </p:txBody>
      </p:sp>
      <p:pic>
        <p:nvPicPr>
          <p:cNvPr id="1060" name="Picture 36" descr="ACTION REQUIRED: Twitch API Version Update | Twitch Blog">
            <a:extLst>
              <a:ext uri="{FF2B5EF4-FFF2-40B4-BE49-F238E27FC236}">
                <a16:creationId xmlns:a16="http://schemas.microsoft.com/office/drawing/2014/main" id="{3401F719-5EEF-4541-BF86-23F8CE6C80B6}"/>
              </a:ext>
            </a:extLst>
          </p:cNvPr>
          <p:cNvPicPr>
            <a:picLocks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932" y="5467943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0C234F0C-3369-4FA4-ADE8-5E3610715CAE}"/>
              </a:ext>
            </a:extLst>
          </p:cNvPr>
          <p:cNvSpPr/>
          <p:nvPr/>
        </p:nvSpPr>
        <p:spPr>
          <a:xfrm>
            <a:off x="597738" y="5303075"/>
            <a:ext cx="976547" cy="1007574"/>
          </a:xfrm>
          <a:prstGeom prst="rect">
            <a:avLst/>
          </a:prstGeom>
          <a:noFill/>
          <a:ln>
            <a:solidFill>
              <a:srgbClr val="E5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99" name="연결선: 꺾임 98">
            <a:extLst>
              <a:ext uri="{FF2B5EF4-FFF2-40B4-BE49-F238E27FC236}">
                <a16:creationId xmlns:a16="http://schemas.microsoft.com/office/drawing/2014/main" id="{E88CEB82-B961-458F-9FB9-B15ACC2C2CF6}"/>
              </a:ext>
            </a:extLst>
          </p:cNvPr>
          <p:cNvCxnSpPr>
            <a:stCxn id="121" idx="3"/>
          </p:cNvCxnSpPr>
          <p:nvPr/>
        </p:nvCxnSpPr>
        <p:spPr>
          <a:xfrm flipV="1">
            <a:off x="1574285" y="5126214"/>
            <a:ext cx="1196624" cy="680648"/>
          </a:xfrm>
          <a:prstGeom prst="bentConnector3">
            <a:avLst>
              <a:gd name="adj1" fmla="val 100171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TextBox 130">
            <a:extLst>
              <a:ext uri="{FF2B5EF4-FFF2-40B4-BE49-F238E27FC236}">
                <a16:creationId xmlns:a16="http://schemas.microsoft.com/office/drawing/2014/main" id="{68670D41-85A4-4FB1-9B74-BFE9B5010D1C}"/>
              </a:ext>
            </a:extLst>
          </p:cNvPr>
          <p:cNvSpPr txBox="1"/>
          <p:nvPr/>
        </p:nvSpPr>
        <p:spPr>
          <a:xfrm>
            <a:off x="1835140" y="5835571"/>
            <a:ext cx="674913" cy="3199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JSON</a:t>
            </a:r>
            <a:endParaRPr lang="ko-KR" altLang="en-US" dirty="0"/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2BB32197-4D19-4868-ABF3-926BEAA6C279}"/>
              </a:ext>
            </a:extLst>
          </p:cNvPr>
          <p:cNvSpPr txBox="1"/>
          <p:nvPr/>
        </p:nvSpPr>
        <p:spPr>
          <a:xfrm>
            <a:off x="1842141" y="5473588"/>
            <a:ext cx="674913" cy="3199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REST</a:t>
            </a:r>
          </a:p>
        </p:txBody>
      </p:sp>
      <p:sp>
        <p:nvSpPr>
          <p:cNvPr id="76" name="Google Shape;314;p28">
            <a:extLst>
              <a:ext uri="{FF2B5EF4-FFF2-40B4-BE49-F238E27FC236}">
                <a16:creationId xmlns:a16="http://schemas.microsoft.com/office/drawing/2014/main" id="{A341BFD2-A8DC-4422-B60B-B1E656931B32}"/>
              </a:ext>
            </a:extLst>
          </p:cNvPr>
          <p:cNvSpPr txBox="1"/>
          <p:nvPr/>
        </p:nvSpPr>
        <p:spPr>
          <a:xfrm>
            <a:off x="757375" y="142950"/>
            <a:ext cx="3627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dirty="0">
                <a:solidFill>
                  <a:schemeClr val="dk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프로젝트 </a:t>
            </a:r>
            <a:r>
              <a:rPr lang="ko-KR" altLang="en-US" sz="2400" dirty="0">
                <a:solidFill>
                  <a:schemeClr val="dk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내용</a:t>
            </a:r>
            <a:endParaRPr sz="2400" b="0" i="0" u="none" strike="noStrike" cap="none" dirty="0">
              <a:solidFill>
                <a:schemeClr val="dk1"/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261961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2" name="Google Shape;312;p28"/>
          <p:cNvCxnSpPr/>
          <p:nvPr/>
        </p:nvCxnSpPr>
        <p:spPr>
          <a:xfrm>
            <a:off x="757382" y="922651"/>
            <a:ext cx="10387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13" name="Google Shape;313;p28"/>
          <p:cNvSpPr txBox="1"/>
          <p:nvPr/>
        </p:nvSpPr>
        <p:spPr>
          <a:xfrm>
            <a:off x="757375" y="600900"/>
            <a:ext cx="3897752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altLang="en-US" b="0" i="0" u="none" strike="noStrike" cap="none" dirty="0">
                <a:solidFill>
                  <a:schemeClr val="dk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sym typeface="Arial"/>
              </a:rPr>
              <a:t>분석 </a:t>
            </a:r>
            <a:r>
              <a:rPr lang="ko-KR" altLang="en-US" dirty="0">
                <a:solidFill>
                  <a:schemeClr val="dk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단계 </a:t>
            </a:r>
            <a:r>
              <a:rPr lang="en-US" altLang="ko-KR" dirty="0">
                <a:solidFill>
                  <a:schemeClr val="dk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– Use case / </a:t>
            </a:r>
            <a:r>
              <a:rPr lang="ko-KR" altLang="en-US" dirty="0">
                <a:solidFill>
                  <a:schemeClr val="dk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분석 객체 모델</a:t>
            </a:r>
            <a:r>
              <a:rPr lang="ko-KR" b="0" i="0" u="none" strike="noStrike" cap="none" dirty="0">
                <a:solidFill>
                  <a:schemeClr val="dk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sym typeface="Arial"/>
              </a:rPr>
              <a:t> </a:t>
            </a:r>
            <a:endParaRPr b="0" i="0" u="none" strike="noStrike" cap="none" dirty="0">
              <a:solidFill>
                <a:schemeClr val="dk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  <a:sym typeface="Arial"/>
            </a:endParaRPr>
          </a:p>
        </p:txBody>
      </p:sp>
      <p:pic>
        <p:nvPicPr>
          <p:cNvPr id="3074" name="Picture 2" descr="Visual Paradigm International | LinkedIn">
            <a:extLst>
              <a:ext uri="{FF2B5EF4-FFF2-40B4-BE49-F238E27FC236}">
                <a16:creationId xmlns:a16="http://schemas.microsoft.com/office/drawing/2014/main" id="{DE062B2B-D81F-497F-9F15-672A2B2F82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0582" y="79220"/>
            <a:ext cx="774000" cy="77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44B28C8-F3F2-44B0-9D1A-29E1109AD7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375" y="1790116"/>
            <a:ext cx="5325611" cy="354634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20DB1D3-354C-4315-985A-0BF974EFDA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7382" y="4284863"/>
            <a:ext cx="5350925" cy="2103195"/>
          </a:xfrm>
          <a:prstGeom prst="rect">
            <a:avLst/>
          </a:prstGeom>
        </p:spPr>
      </p:pic>
      <p:sp>
        <p:nvSpPr>
          <p:cNvPr id="6" name="순서도: 천공 테이프 5">
            <a:extLst>
              <a:ext uri="{FF2B5EF4-FFF2-40B4-BE49-F238E27FC236}">
                <a16:creationId xmlns:a16="http://schemas.microsoft.com/office/drawing/2014/main" id="{9AC32A2C-C533-41BB-AF5A-87CABB5E6CE3}"/>
              </a:ext>
            </a:extLst>
          </p:cNvPr>
          <p:cNvSpPr/>
          <p:nvPr/>
        </p:nvSpPr>
        <p:spPr>
          <a:xfrm>
            <a:off x="766598" y="4036295"/>
            <a:ext cx="5325611" cy="525659"/>
          </a:xfrm>
          <a:prstGeom prst="flowChartPunchedTap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CF8FBEB-4C36-40E3-A39E-EEFDE13F23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38906" y="1961213"/>
            <a:ext cx="4105676" cy="3543541"/>
          </a:xfrm>
          <a:prstGeom prst="rect">
            <a:avLst/>
          </a:prstGeom>
        </p:spPr>
      </p:pic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3AEA8A23-D16D-4959-9246-AA8D21F24168}"/>
              </a:ext>
            </a:extLst>
          </p:cNvPr>
          <p:cNvSpPr/>
          <p:nvPr/>
        </p:nvSpPr>
        <p:spPr>
          <a:xfrm>
            <a:off x="6209659" y="3400070"/>
            <a:ext cx="711798" cy="665828"/>
          </a:xfrm>
          <a:prstGeom prst="rightArrow">
            <a:avLst/>
          </a:prstGeom>
          <a:solidFill>
            <a:srgbClr val="E5D9D9"/>
          </a:solidFill>
          <a:ln>
            <a:solidFill>
              <a:srgbClr val="E5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33822D4-4637-4658-943A-010ADBE4969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7375" y="1026311"/>
            <a:ext cx="4934923" cy="670618"/>
          </a:xfrm>
          <a:prstGeom prst="rect">
            <a:avLst/>
          </a:prstGeom>
        </p:spPr>
      </p:pic>
      <p:sp>
        <p:nvSpPr>
          <p:cNvPr id="12" name="Google Shape;314;p28">
            <a:extLst>
              <a:ext uri="{FF2B5EF4-FFF2-40B4-BE49-F238E27FC236}">
                <a16:creationId xmlns:a16="http://schemas.microsoft.com/office/drawing/2014/main" id="{B5971F2C-920B-4DAD-82C3-B7BED543F081}"/>
              </a:ext>
            </a:extLst>
          </p:cNvPr>
          <p:cNvSpPr txBox="1"/>
          <p:nvPr/>
        </p:nvSpPr>
        <p:spPr>
          <a:xfrm>
            <a:off x="757375" y="142950"/>
            <a:ext cx="3627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dirty="0">
                <a:solidFill>
                  <a:schemeClr val="dk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프로젝트 </a:t>
            </a:r>
            <a:r>
              <a:rPr lang="ko-KR" altLang="en-US" sz="2400" dirty="0">
                <a:solidFill>
                  <a:schemeClr val="dk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내용</a:t>
            </a:r>
            <a:endParaRPr sz="2400" b="0" i="0" u="none" strike="noStrike" cap="none" dirty="0">
              <a:solidFill>
                <a:schemeClr val="dk1"/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449967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2" name="Google Shape;312;p28"/>
          <p:cNvCxnSpPr/>
          <p:nvPr/>
        </p:nvCxnSpPr>
        <p:spPr>
          <a:xfrm>
            <a:off x="757382" y="922651"/>
            <a:ext cx="10387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13" name="Google Shape;313;p28"/>
          <p:cNvSpPr txBox="1"/>
          <p:nvPr/>
        </p:nvSpPr>
        <p:spPr>
          <a:xfrm>
            <a:off x="757375" y="600900"/>
            <a:ext cx="3897752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altLang="en-US" b="0" i="0" u="none" strike="noStrike" cap="none" dirty="0">
                <a:solidFill>
                  <a:schemeClr val="dk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sym typeface="Arial"/>
              </a:rPr>
              <a:t>설계 단계</a:t>
            </a:r>
            <a:r>
              <a:rPr lang="en-US" altLang="ko-KR" b="0" i="0" u="none" strike="noStrike" cap="none" dirty="0">
                <a:solidFill>
                  <a:schemeClr val="dk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sym typeface="Arial"/>
              </a:rPr>
              <a:t> – C</a:t>
            </a:r>
            <a:r>
              <a:rPr lang="en-US" altLang="ko-KR" dirty="0">
                <a:solidFill>
                  <a:schemeClr val="dk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lass diagram</a:t>
            </a:r>
            <a:endParaRPr b="0" i="0" u="none" strike="noStrike" cap="none" dirty="0">
              <a:solidFill>
                <a:schemeClr val="dk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  <a:sym typeface="Arial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826875D-B105-4B43-B418-61931926FB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8687" y="1366586"/>
            <a:ext cx="8064589" cy="5018400"/>
          </a:xfrm>
          <a:prstGeom prst="rect">
            <a:avLst/>
          </a:prstGeom>
        </p:spPr>
      </p:pic>
      <p:pic>
        <p:nvPicPr>
          <p:cNvPr id="7" name="Picture 2" descr="Visual Paradigm International | LinkedIn">
            <a:extLst>
              <a:ext uri="{FF2B5EF4-FFF2-40B4-BE49-F238E27FC236}">
                <a16:creationId xmlns:a16="http://schemas.microsoft.com/office/drawing/2014/main" id="{4ED9A992-D786-4448-8CFF-C39CE35827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0582" y="79220"/>
            <a:ext cx="774000" cy="77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Google Shape;314;p28">
            <a:extLst>
              <a:ext uri="{FF2B5EF4-FFF2-40B4-BE49-F238E27FC236}">
                <a16:creationId xmlns:a16="http://schemas.microsoft.com/office/drawing/2014/main" id="{94F66CBC-9249-4EF3-96D5-3606712B2F76}"/>
              </a:ext>
            </a:extLst>
          </p:cNvPr>
          <p:cNvSpPr txBox="1"/>
          <p:nvPr/>
        </p:nvSpPr>
        <p:spPr>
          <a:xfrm>
            <a:off x="757375" y="142950"/>
            <a:ext cx="3627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dirty="0">
                <a:solidFill>
                  <a:schemeClr val="dk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프로젝트 </a:t>
            </a:r>
            <a:r>
              <a:rPr lang="ko-KR" altLang="en-US" sz="2400" dirty="0">
                <a:solidFill>
                  <a:schemeClr val="dk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내용</a:t>
            </a:r>
            <a:endParaRPr sz="2400" b="0" i="0" u="none" strike="noStrike" cap="none" dirty="0">
              <a:solidFill>
                <a:schemeClr val="dk1"/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304319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B24573C-3930-44B7-A9AA-A64F60C0C2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8688" y="1238700"/>
            <a:ext cx="8064588" cy="5018400"/>
          </a:xfrm>
          <a:prstGeom prst="rect">
            <a:avLst/>
          </a:prstGeom>
        </p:spPr>
      </p:pic>
      <p:cxnSp>
        <p:nvCxnSpPr>
          <p:cNvPr id="312" name="Google Shape;312;p28"/>
          <p:cNvCxnSpPr/>
          <p:nvPr/>
        </p:nvCxnSpPr>
        <p:spPr>
          <a:xfrm>
            <a:off x="757382" y="922651"/>
            <a:ext cx="10387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13" name="Google Shape;313;p28"/>
          <p:cNvSpPr txBox="1"/>
          <p:nvPr/>
        </p:nvSpPr>
        <p:spPr>
          <a:xfrm>
            <a:off x="757375" y="600900"/>
            <a:ext cx="3897752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altLang="en-US" b="0" i="0" u="none" strike="noStrike" cap="none" dirty="0">
                <a:solidFill>
                  <a:schemeClr val="dk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sym typeface="Arial"/>
              </a:rPr>
              <a:t>설계 단계</a:t>
            </a:r>
            <a:r>
              <a:rPr lang="en-US" altLang="ko-KR" b="0" i="0" u="none" strike="noStrike" cap="none" dirty="0">
                <a:solidFill>
                  <a:schemeClr val="dk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sym typeface="Arial"/>
              </a:rPr>
              <a:t> – </a:t>
            </a:r>
            <a:r>
              <a:rPr lang="en-US" altLang="ko-KR" dirty="0">
                <a:solidFill>
                  <a:schemeClr val="dk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Sequence diagram(broadcast)</a:t>
            </a:r>
            <a:endParaRPr b="0" i="0" u="none" strike="noStrike" cap="none" dirty="0">
              <a:solidFill>
                <a:schemeClr val="dk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  <a:sym typeface="Arial"/>
            </a:endParaRPr>
          </a:p>
        </p:txBody>
      </p:sp>
      <p:pic>
        <p:nvPicPr>
          <p:cNvPr id="7" name="Picture 2" descr="Visual Paradigm International | LinkedIn">
            <a:extLst>
              <a:ext uri="{FF2B5EF4-FFF2-40B4-BE49-F238E27FC236}">
                <a16:creationId xmlns:a16="http://schemas.microsoft.com/office/drawing/2014/main" id="{4ED9A992-D786-4448-8CFF-C39CE35827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0582" y="79220"/>
            <a:ext cx="774000" cy="77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Google Shape;314;p28">
            <a:extLst>
              <a:ext uri="{FF2B5EF4-FFF2-40B4-BE49-F238E27FC236}">
                <a16:creationId xmlns:a16="http://schemas.microsoft.com/office/drawing/2014/main" id="{BF750CF0-668A-4382-9C7C-6E08C7B4C258}"/>
              </a:ext>
            </a:extLst>
          </p:cNvPr>
          <p:cNvSpPr txBox="1"/>
          <p:nvPr/>
        </p:nvSpPr>
        <p:spPr>
          <a:xfrm>
            <a:off x="757375" y="142950"/>
            <a:ext cx="3627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dirty="0">
                <a:solidFill>
                  <a:schemeClr val="dk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프로젝트 </a:t>
            </a:r>
            <a:r>
              <a:rPr lang="ko-KR" altLang="en-US" sz="2400" dirty="0">
                <a:solidFill>
                  <a:schemeClr val="dk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내용</a:t>
            </a:r>
            <a:endParaRPr sz="2400" b="0" i="0" u="none" strike="noStrike" cap="none" dirty="0">
              <a:solidFill>
                <a:schemeClr val="dk1"/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279326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C8379CB-FD72-4D5B-8078-6EE63D8369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2874" y="1238700"/>
            <a:ext cx="8216216" cy="5018400"/>
          </a:xfrm>
          <a:prstGeom prst="rect">
            <a:avLst/>
          </a:prstGeom>
        </p:spPr>
      </p:pic>
      <p:cxnSp>
        <p:nvCxnSpPr>
          <p:cNvPr id="312" name="Google Shape;312;p28"/>
          <p:cNvCxnSpPr/>
          <p:nvPr/>
        </p:nvCxnSpPr>
        <p:spPr>
          <a:xfrm>
            <a:off x="757382" y="922651"/>
            <a:ext cx="10387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13" name="Google Shape;313;p28"/>
          <p:cNvSpPr txBox="1"/>
          <p:nvPr/>
        </p:nvSpPr>
        <p:spPr>
          <a:xfrm>
            <a:off x="757375" y="600900"/>
            <a:ext cx="3897752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altLang="en-US" b="0" i="0" u="none" strike="noStrike" cap="none" dirty="0">
                <a:solidFill>
                  <a:schemeClr val="dk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sym typeface="Arial"/>
              </a:rPr>
              <a:t>설계 단계</a:t>
            </a:r>
            <a:r>
              <a:rPr lang="en-US" altLang="ko-KR" b="0" i="0" u="none" strike="noStrike" cap="none" dirty="0">
                <a:solidFill>
                  <a:schemeClr val="dk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sym typeface="Arial"/>
              </a:rPr>
              <a:t> – Sequence diagram(recording)</a:t>
            </a:r>
            <a:endParaRPr b="0" i="0" u="none" strike="noStrike" cap="none" dirty="0">
              <a:solidFill>
                <a:schemeClr val="dk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  <a:sym typeface="Arial"/>
            </a:endParaRPr>
          </a:p>
        </p:txBody>
      </p:sp>
      <p:pic>
        <p:nvPicPr>
          <p:cNvPr id="7" name="Picture 2" descr="Visual Paradigm International | LinkedIn">
            <a:extLst>
              <a:ext uri="{FF2B5EF4-FFF2-40B4-BE49-F238E27FC236}">
                <a16:creationId xmlns:a16="http://schemas.microsoft.com/office/drawing/2014/main" id="{4ED9A992-D786-4448-8CFF-C39CE35827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0582" y="79220"/>
            <a:ext cx="774000" cy="77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Google Shape;314;p28">
            <a:extLst>
              <a:ext uri="{FF2B5EF4-FFF2-40B4-BE49-F238E27FC236}">
                <a16:creationId xmlns:a16="http://schemas.microsoft.com/office/drawing/2014/main" id="{B6100298-EE41-4E28-B415-042E6FFF749C}"/>
              </a:ext>
            </a:extLst>
          </p:cNvPr>
          <p:cNvSpPr txBox="1"/>
          <p:nvPr/>
        </p:nvSpPr>
        <p:spPr>
          <a:xfrm>
            <a:off x="757375" y="142950"/>
            <a:ext cx="3627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dirty="0">
                <a:solidFill>
                  <a:schemeClr val="dk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프로젝트 </a:t>
            </a:r>
            <a:r>
              <a:rPr lang="ko-KR" altLang="en-US" sz="2400" dirty="0">
                <a:solidFill>
                  <a:schemeClr val="dk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내용</a:t>
            </a:r>
            <a:endParaRPr sz="2400" b="0" i="0" u="none" strike="noStrike" cap="none" dirty="0">
              <a:solidFill>
                <a:schemeClr val="dk1"/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229806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4A5855B-1223-4837-8A71-C7963EDE95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2874" y="1366586"/>
            <a:ext cx="8216216" cy="5018400"/>
          </a:xfrm>
          <a:prstGeom prst="rect">
            <a:avLst/>
          </a:prstGeom>
        </p:spPr>
      </p:pic>
      <p:cxnSp>
        <p:nvCxnSpPr>
          <p:cNvPr id="312" name="Google Shape;312;p28"/>
          <p:cNvCxnSpPr/>
          <p:nvPr/>
        </p:nvCxnSpPr>
        <p:spPr>
          <a:xfrm>
            <a:off x="757382" y="922651"/>
            <a:ext cx="10387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13" name="Google Shape;313;p28"/>
          <p:cNvSpPr txBox="1"/>
          <p:nvPr/>
        </p:nvSpPr>
        <p:spPr>
          <a:xfrm>
            <a:off x="757375" y="600900"/>
            <a:ext cx="3897752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altLang="en-US" b="0" i="0" u="none" strike="noStrike" cap="none" dirty="0">
                <a:solidFill>
                  <a:schemeClr val="dk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sym typeface="Arial"/>
              </a:rPr>
              <a:t>설계 단계</a:t>
            </a:r>
            <a:r>
              <a:rPr lang="en-US" altLang="ko-KR" b="0" i="0" u="none" strike="noStrike" cap="none" dirty="0">
                <a:solidFill>
                  <a:schemeClr val="dk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sym typeface="Arial"/>
              </a:rPr>
              <a:t> – Deployment diagram</a:t>
            </a:r>
            <a:endParaRPr b="0" i="0" u="none" strike="noStrike" cap="none" dirty="0">
              <a:solidFill>
                <a:schemeClr val="dk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  <a:sym typeface="Arial"/>
            </a:endParaRPr>
          </a:p>
        </p:txBody>
      </p:sp>
      <p:pic>
        <p:nvPicPr>
          <p:cNvPr id="7" name="Picture 2" descr="Visual Paradigm International | LinkedIn">
            <a:extLst>
              <a:ext uri="{FF2B5EF4-FFF2-40B4-BE49-F238E27FC236}">
                <a16:creationId xmlns:a16="http://schemas.microsoft.com/office/drawing/2014/main" id="{4ED9A992-D786-4448-8CFF-C39CE35827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0582" y="79220"/>
            <a:ext cx="774000" cy="77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Google Shape;314;p28">
            <a:extLst>
              <a:ext uri="{FF2B5EF4-FFF2-40B4-BE49-F238E27FC236}">
                <a16:creationId xmlns:a16="http://schemas.microsoft.com/office/drawing/2014/main" id="{75EB3586-EFB5-46B0-A9A1-3541BB972D94}"/>
              </a:ext>
            </a:extLst>
          </p:cNvPr>
          <p:cNvSpPr txBox="1"/>
          <p:nvPr/>
        </p:nvSpPr>
        <p:spPr>
          <a:xfrm>
            <a:off x="757375" y="142950"/>
            <a:ext cx="3627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dirty="0">
                <a:solidFill>
                  <a:schemeClr val="dk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프로젝트 </a:t>
            </a:r>
            <a:r>
              <a:rPr lang="ko-KR" altLang="en-US" sz="2400" dirty="0">
                <a:solidFill>
                  <a:schemeClr val="dk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내용</a:t>
            </a:r>
            <a:endParaRPr sz="2400" b="0" i="0" u="none" strike="noStrike" cap="none" dirty="0">
              <a:solidFill>
                <a:schemeClr val="dk1"/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432212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프로토타이핑 툴 소개">
            <a:extLst>
              <a:ext uri="{FF2B5EF4-FFF2-40B4-BE49-F238E27FC236}">
                <a16:creationId xmlns:a16="http://schemas.microsoft.com/office/drawing/2014/main" id="{F8568252-52C7-4C92-A119-08E828C52E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0581" y="107128"/>
            <a:ext cx="774000" cy="801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12" name="Google Shape;312;p28"/>
          <p:cNvCxnSpPr/>
          <p:nvPr/>
        </p:nvCxnSpPr>
        <p:spPr>
          <a:xfrm>
            <a:off x="757382" y="922651"/>
            <a:ext cx="10387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13" name="Google Shape;313;p28"/>
          <p:cNvSpPr txBox="1"/>
          <p:nvPr/>
        </p:nvSpPr>
        <p:spPr>
          <a:xfrm>
            <a:off x="757375" y="600900"/>
            <a:ext cx="3897752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altLang="en-US" b="0" i="0" u="none" strike="noStrike" cap="none" dirty="0">
                <a:solidFill>
                  <a:schemeClr val="dk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sym typeface="Arial"/>
              </a:rPr>
              <a:t>설계 단계</a:t>
            </a:r>
            <a:r>
              <a:rPr lang="en-US" altLang="ko-KR" dirty="0">
                <a:solidFill>
                  <a:schemeClr val="dk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– </a:t>
            </a:r>
            <a:r>
              <a:rPr lang="ko-KR" altLang="en-US" dirty="0" err="1">
                <a:solidFill>
                  <a:schemeClr val="dk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저수준</a:t>
            </a:r>
            <a:r>
              <a:rPr lang="ko-KR" altLang="en-US" dirty="0">
                <a:solidFill>
                  <a:schemeClr val="dk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프로토 타입 작성</a:t>
            </a:r>
            <a:endParaRPr b="0" i="0" u="none" strike="noStrike" cap="none" dirty="0">
              <a:solidFill>
                <a:schemeClr val="dk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  <a:sym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A91A150-DE8C-481E-A7AC-70880F288B79}"/>
              </a:ext>
            </a:extLst>
          </p:cNvPr>
          <p:cNvSpPr txBox="1"/>
          <p:nvPr/>
        </p:nvSpPr>
        <p:spPr>
          <a:xfrm>
            <a:off x="757375" y="1062600"/>
            <a:ext cx="6576679" cy="10680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hlinkClick r:id="rId4"/>
              </a:rPr>
              <a:t>https://ovenapp.io/view/qbX6Uj4E5iF3pxdt9PzlSWuOLhU0CHyw/0aEYN</a:t>
            </a:r>
            <a:endParaRPr lang="ko-KR" altLang="en-US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E5C018A-33FF-48B9-BF0A-245CED97E6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7379" y="1798405"/>
            <a:ext cx="5040000" cy="316101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0FF106-783F-4750-88FA-90C7C15D50B8}"/>
              </a:ext>
            </a:extLst>
          </p:cNvPr>
          <p:cNvSpPr txBox="1"/>
          <p:nvPr/>
        </p:nvSpPr>
        <p:spPr>
          <a:xfrm>
            <a:off x="757375" y="5167111"/>
            <a:ext cx="15521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방송 관리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99DDED6-3711-499B-B5A0-954E44CC07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04585" y="1710094"/>
            <a:ext cx="5040000" cy="333763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75D0DF0-3E48-4869-8683-5AFFA2A4AF36}"/>
              </a:ext>
            </a:extLst>
          </p:cNvPr>
          <p:cNvSpPr txBox="1"/>
          <p:nvPr/>
        </p:nvSpPr>
        <p:spPr>
          <a:xfrm>
            <a:off x="6104584" y="5167982"/>
            <a:ext cx="14368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녹화 관리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D5B757-03AE-4931-A19A-86BE54BE9A4D}"/>
              </a:ext>
            </a:extLst>
          </p:cNvPr>
          <p:cNvSpPr txBox="1"/>
          <p:nvPr/>
        </p:nvSpPr>
        <p:spPr>
          <a:xfrm>
            <a:off x="757376" y="5567221"/>
            <a:ext cx="50400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스토어 관리자 페이지에서 등록한 상품 정보에 방송할 추가 내용을 입력 및 저장하여 라이브 커머스 페이지에 정보 전달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1195DA6-42AA-4C65-AD1F-A42A93E6505E}"/>
              </a:ext>
            </a:extLst>
          </p:cNvPr>
          <p:cNvSpPr txBox="1"/>
          <p:nvPr/>
        </p:nvSpPr>
        <p:spPr>
          <a:xfrm>
            <a:off x="6087417" y="5567221"/>
            <a:ext cx="50400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Twitch</a:t>
            </a:r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플랫폼을 이용하여 녹화 된 비디오를 저장 및 출력</a:t>
            </a:r>
          </a:p>
        </p:txBody>
      </p:sp>
      <p:sp>
        <p:nvSpPr>
          <p:cNvPr id="15" name="Google Shape;314;p28">
            <a:extLst>
              <a:ext uri="{FF2B5EF4-FFF2-40B4-BE49-F238E27FC236}">
                <a16:creationId xmlns:a16="http://schemas.microsoft.com/office/drawing/2014/main" id="{1E0E9F77-945F-4CC1-9E5E-5D45176E4220}"/>
              </a:ext>
            </a:extLst>
          </p:cNvPr>
          <p:cNvSpPr txBox="1"/>
          <p:nvPr/>
        </p:nvSpPr>
        <p:spPr>
          <a:xfrm>
            <a:off x="757375" y="142950"/>
            <a:ext cx="3627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dirty="0">
                <a:solidFill>
                  <a:schemeClr val="dk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프로젝트 </a:t>
            </a:r>
            <a:r>
              <a:rPr lang="ko-KR" altLang="en-US" sz="2400" dirty="0">
                <a:solidFill>
                  <a:schemeClr val="dk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내용</a:t>
            </a:r>
            <a:endParaRPr sz="2400" b="0" i="0" u="none" strike="noStrike" cap="none" dirty="0">
              <a:solidFill>
                <a:schemeClr val="dk1"/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189026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Vue Router">
            <a:extLst>
              <a:ext uri="{FF2B5EF4-FFF2-40B4-BE49-F238E27FC236}">
                <a16:creationId xmlns:a16="http://schemas.microsoft.com/office/drawing/2014/main" id="{9B4D991A-767D-4058-B13A-DF632B2F40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1806" y="150989"/>
            <a:ext cx="2032773" cy="685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12" name="Google Shape;312;p28"/>
          <p:cNvCxnSpPr/>
          <p:nvPr/>
        </p:nvCxnSpPr>
        <p:spPr>
          <a:xfrm>
            <a:off x="757382" y="922651"/>
            <a:ext cx="10387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13" name="Google Shape;313;p28"/>
          <p:cNvSpPr txBox="1"/>
          <p:nvPr/>
        </p:nvSpPr>
        <p:spPr>
          <a:xfrm>
            <a:off x="757375" y="600900"/>
            <a:ext cx="4194004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altLang="ko-KR" dirty="0">
                <a:solidFill>
                  <a:schemeClr val="dk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FRONT-END </a:t>
            </a:r>
            <a:r>
              <a:rPr lang="ko-KR" altLang="en-US" dirty="0">
                <a:solidFill>
                  <a:schemeClr val="dk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구현내용</a:t>
            </a:r>
            <a:r>
              <a:rPr lang="en-US" altLang="ko-KR" dirty="0">
                <a:solidFill>
                  <a:schemeClr val="dk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– </a:t>
            </a:r>
            <a:r>
              <a:rPr lang="ko-KR" altLang="en-US" dirty="0">
                <a:solidFill>
                  <a:schemeClr val="dk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방송관리</a:t>
            </a:r>
            <a:r>
              <a:rPr lang="en-US" altLang="ko-KR" dirty="0">
                <a:solidFill>
                  <a:schemeClr val="dk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(</a:t>
            </a:r>
            <a:r>
              <a:rPr lang="ko-KR" altLang="en-US" dirty="0">
                <a:solidFill>
                  <a:schemeClr val="dk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방송 정보추가</a:t>
            </a:r>
            <a:r>
              <a:rPr lang="en-US" altLang="ko-KR" dirty="0">
                <a:solidFill>
                  <a:schemeClr val="dk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)</a:t>
            </a:r>
            <a:r>
              <a:rPr lang="ko-KR" b="0" i="0" u="none" strike="noStrike" cap="none" dirty="0">
                <a:solidFill>
                  <a:schemeClr val="dk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sym typeface="Arial"/>
              </a:rPr>
              <a:t> </a:t>
            </a:r>
            <a:endParaRPr b="0" i="0" u="none" strike="noStrike" cap="none" dirty="0">
              <a:solidFill>
                <a:schemeClr val="dk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  <a:sym typeface="Arial"/>
            </a:endParaRPr>
          </a:p>
        </p:txBody>
      </p:sp>
      <p:pic>
        <p:nvPicPr>
          <p:cNvPr id="12" name="Picture 2" descr="Vue.js] Vue CLI 프로젝트 생성 및 실행 : 네이버 블로그">
            <a:extLst>
              <a:ext uri="{FF2B5EF4-FFF2-40B4-BE49-F238E27FC236}">
                <a16:creationId xmlns:a16="http://schemas.microsoft.com/office/drawing/2014/main" id="{DE6A6FA3-5AFA-407B-A4EB-75658B1B24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4964" y="150989"/>
            <a:ext cx="774000" cy="757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07475546-C4DD-419F-AD67-C48ADE3B6A94}"/>
              </a:ext>
            </a:extLst>
          </p:cNvPr>
          <p:cNvSpPr txBox="1"/>
          <p:nvPr/>
        </p:nvSpPr>
        <p:spPr>
          <a:xfrm>
            <a:off x="10768491" y="6262056"/>
            <a:ext cx="7833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2. click</a:t>
            </a:r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FE72B684-3623-4427-A098-5929F7DBD7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1825" y="5813044"/>
            <a:ext cx="774000" cy="80150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5B56F10-024C-455D-BA29-6BFC8F3A4E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8876" y="1062600"/>
            <a:ext cx="7567589" cy="454369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DD19036-1A40-4C97-9D50-BA4B5294208B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7561739" y="1767500"/>
            <a:ext cx="4161385" cy="415326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3BB87A43-6FDF-4049-A922-264916222AEB}"/>
              </a:ext>
            </a:extLst>
          </p:cNvPr>
          <p:cNvSpPr/>
          <p:nvPr/>
        </p:nvSpPr>
        <p:spPr>
          <a:xfrm>
            <a:off x="6432812" y="1545996"/>
            <a:ext cx="612743" cy="3016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462C3DF4-3830-40E7-A44D-1615BFF6D79A}"/>
              </a:ext>
            </a:extLst>
          </p:cNvPr>
          <p:cNvCxnSpPr>
            <a:cxnSpLocks/>
            <a:stCxn id="9" idx="0"/>
            <a:endCxn id="8" idx="0"/>
          </p:cNvCxnSpPr>
          <p:nvPr/>
        </p:nvCxnSpPr>
        <p:spPr>
          <a:xfrm rot="16200000" flipH="1">
            <a:off x="8080056" y="205124"/>
            <a:ext cx="221504" cy="2903248"/>
          </a:xfrm>
          <a:prstGeom prst="bentConnector3">
            <a:avLst>
              <a:gd name="adj1" fmla="val -103204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871BC8A-735C-4157-BEC0-6621750EA06D}"/>
              </a:ext>
            </a:extLst>
          </p:cNvPr>
          <p:cNvSpPr txBox="1"/>
          <p:nvPr/>
        </p:nvSpPr>
        <p:spPr>
          <a:xfrm>
            <a:off x="8940467" y="1300967"/>
            <a:ext cx="7833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1. click</a:t>
            </a:r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0A14FF5-90E8-4510-94BE-DCBA631F1B62}"/>
              </a:ext>
            </a:extLst>
          </p:cNvPr>
          <p:cNvSpPr txBox="1"/>
          <p:nvPr/>
        </p:nvSpPr>
        <p:spPr>
          <a:xfrm>
            <a:off x="8670079" y="5526130"/>
            <a:ext cx="21123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Vuetify</a:t>
            </a:r>
            <a:r>
              <a:rPr lang="en-US" altLang="ko-KR" dirty="0"/>
              <a:t> </a:t>
            </a:r>
            <a:r>
              <a:rPr lang="ko-KR" altLang="en-US" dirty="0"/>
              <a:t>의 </a:t>
            </a:r>
            <a:r>
              <a:rPr lang="en-US" altLang="ko-KR" dirty="0"/>
              <a:t>v-dialog </a:t>
            </a:r>
            <a:r>
              <a:rPr lang="ko-KR" altLang="en-US" dirty="0"/>
              <a:t>화면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B933912-9610-4C0C-B25A-45EBE7FB64C2}"/>
              </a:ext>
            </a:extLst>
          </p:cNvPr>
          <p:cNvSpPr/>
          <p:nvPr/>
        </p:nvSpPr>
        <p:spPr>
          <a:xfrm>
            <a:off x="11308434" y="5647754"/>
            <a:ext cx="461825" cy="3016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B7CA55A-1574-4890-841E-AAFF134E1DBE}"/>
              </a:ext>
            </a:extLst>
          </p:cNvPr>
          <p:cNvSpPr txBox="1"/>
          <p:nvPr/>
        </p:nvSpPr>
        <p:spPr>
          <a:xfrm>
            <a:off x="6432812" y="2476663"/>
            <a:ext cx="89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List </a:t>
            </a:r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출력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6F020E0-0A58-4A2F-A23A-C62767E4E897}"/>
              </a:ext>
            </a:extLst>
          </p:cNvPr>
          <p:cNvSpPr/>
          <p:nvPr/>
        </p:nvSpPr>
        <p:spPr>
          <a:xfrm>
            <a:off x="1549728" y="1471892"/>
            <a:ext cx="4859562" cy="41532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1AFFD28-6D7E-4AEA-8A13-FB42B7366E52}"/>
              </a:ext>
            </a:extLst>
          </p:cNvPr>
          <p:cNvSpPr txBox="1"/>
          <p:nvPr/>
        </p:nvSpPr>
        <p:spPr>
          <a:xfrm>
            <a:off x="3324173" y="5868503"/>
            <a:ext cx="3317652" cy="379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Embedding Twitch(</a:t>
            </a:r>
            <a:r>
              <a:rPr lang="ko-KR" altLang="en-US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방송화면</a:t>
            </a:r>
            <a:r>
              <a:rPr lang="en-US" altLang="ko-KR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sz="14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채팅창</a:t>
            </a:r>
            <a:r>
              <a:rPr lang="en-US" altLang="ko-KR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8EEA16A1-8A10-4DF6-B903-48A1FF012DCB}"/>
              </a:ext>
            </a:extLst>
          </p:cNvPr>
          <p:cNvSpPr/>
          <p:nvPr/>
        </p:nvSpPr>
        <p:spPr>
          <a:xfrm>
            <a:off x="468876" y="1366650"/>
            <a:ext cx="1080852" cy="785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40EF33A-91F5-4B48-8C4B-4750B8ACC0CF}"/>
              </a:ext>
            </a:extLst>
          </p:cNvPr>
          <p:cNvSpPr txBox="1"/>
          <p:nvPr/>
        </p:nvSpPr>
        <p:spPr>
          <a:xfrm>
            <a:off x="441314" y="2119153"/>
            <a:ext cx="1135975" cy="379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Vue R</a:t>
            </a:r>
            <a:r>
              <a:rPr lang="en-US" altLang="ko-KR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outer</a:t>
            </a:r>
          </a:p>
        </p:txBody>
      </p:sp>
      <p:pic>
        <p:nvPicPr>
          <p:cNvPr id="21" name="Picture 2" descr="Twitch Developers - Twitch Logo No Background, HD Png Download ,  Transparent Png Image - PNGitem">
            <a:extLst>
              <a:ext uri="{FF2B5EF4-FFF2-40B4-BE49-F238E27FC236}">
                <a16:creationId xmlns:a16="http://schemas.microsoft.com/office/drawing/2014/main" id="{25415E09-F6FF-4825-9F1E-0B74132DCA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9728" y="5760198"/>
            <a:ext cx="1812064" cy="693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연결선: 꺾임 24">
            <a:extLst>
              <a:ext uri="{FF2B5EF4-FFF2-40B4-BE49-F238E27FC236}">
                <a16:creationId xmlns:a16="http://schemas.microsoft.com/office/drawing/2014/main" id="{E4369EED-9F1A-491E-BBB6-7F7367850027}"/>
              </a:ext>
            </a:extLst>
          </p:cNvPr>
          <p:cNvCxnSpPr>
            <a:cxnSpLocks/>
            <a:stCxn id="24" idx="2"/>
          </p:cNvCxnSpPr>
          <p:nvPr/>
        </p:nvCxnSpPr>
        <p:spPr>
          <a:xfrm rot="5400000" flipH="1">
            <a:off x="7465409" y="1875474"/>
            <a:ext cx="3164972" cy="4982904"/>
          </a:xfrm>
          <a:prstGeom prst="bentConnector4">
            <a:avLst>
              <a:gd name="adj1" fmla="val -19517"/>
              <a:gd name="adj2" fmla="val 99951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63342115-C322-43B9-881A-05332C2AE48B}"/>
              </a:ext>
            </a:extLst>
          </p:cNvPr>
          <p:cNvSpPr txBox="1"/>
          <p:nvPr/>
        </p:nvSpPr>
        <p:spPr>
          <a:xfrm>
            <a:off x="7327827" y="6026179"/>
            <a:ext cx="1896426" cy="379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Axios</a:t>
            </a:r>
            <a:r>
              <a:rPr lang="ko-KR" altLang="en-US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를 이용한 통신</a:t>
            </a:r>
            <a:endParaRPr lang="en-US" altLang="ko-KR" sz="14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6" name="Google Shape;314;p28">
            <a:extLst>
              <a:ext uri="{FF2B5EF4-FFF2-40B4-BE49-F238E27FC236}">
                <a16:creationId xmlns:a16="http://schemas.microsoft.com/office/drawing/2014/main" id="{26A221E5-A33C-47FF-B99A-984B5CAAF7CD}"/>
              </a:ext>
            </a:extLst>
          </p:cNvPr>
          <p:cNvSpPr txBox="1"/>
          <p:nvPr/>
        </p:nvSpPr>
        <p:spPr>
          <a:xfrm>
            <a:off x="757375" y="142950"/>
            <a:ext cx="3627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dirty="0">
                <a:solidFill>
                  <a:schemeClr val="dk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프로젝트 </a:t>
            </a:r>
            <a:r>
              <a:rPr lang="ko-KR" altLang="en-US" sz="2400" dirty="0">
                <a:solidFill>
                  <a:schemeClr val="dk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내용</a:t>
            </a:r>
            <a:endParaRPr sz="2400" b="0" i="0" u="none" strike="noStrike" cap="none" dirty="0">
              <a:solidFill>
                <a:schemeClr val="dk1"/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386260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21525" y="1051700"/>
            <a:ext cx="4991825" cy="490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400209"/>
            <a:ext cx="2960016" cy="2426118"/>
          </a:xfrm>
          <a:prstGeom prst="rect">
            <a:avLst/>
          </a:prstGeom>
          <a:solidFill>
            <a:srgbClr val="E5D9D9"/>
          </a:solidFill>
          <a:ln>
            <a:noFill/>
          </a:ln>
        </p:spPr>
      </p:pic>
      <p:pic>
        <p:nvPicPr>
          <p:cNvPr id="110" name="Google Shape;110;p1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086680" y="1720449"/>
            <a:ext cx="2105320" cy="423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2011025" y="4717134"/>
            <a:ext cx="180975" cy="123825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5"/>
          <p:cNvSpPr txBox="1"/>
          <p:nvPr/>
        </p:nvSpPr>
        <p:spPr>
          <a:xfrm>
            <a:off x="6711375" y="2065175"/>
            <a:ext cx="5659200" cy="11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6500" b="1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프로젝트 개요</a:t>
            </a:r>
            <a:endParaRPr dirty="0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113" name="Google Shape;113;p15"/>
          <p:cNvSpPr txBox="1"/>
          <p:nvPr/>
        </p:nvSpPr>
        <p:spPr>
          <a:xfrm>
            <a:off x="1321600" y="1571726"/>
            <a:ext cx="4991700" cy="473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440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100" b="0" i="0" u="none" strike="noStrike" cap="none" dirty="0">
                <a:solidFill>
                  <a:srgbClr val="0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Malgun Gothic"/>
                <a:sym typeface="Malgun Gothic"/>
              </a:rPr>
              <a:t> </a:t>
            </a:r>
            <a:r>
              <a:rPr lang="ko-KR" sz="2100" b="0" i="0" u="none" strike="noStrike" cap="none" dirty="0">
                <a:solidFill>
                  <a:srgbClr val="0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sym typeface="Arial"/>
              </a:rPr>
              <a:t>01 프로젝트</a:t>
            </a:r>
            <a:r>
              <a:rPr lang="ko-KR" sz="21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주제</a:t>
            </a:r>
            <a:endParaRPr sz="2100" b="0" i="0" u="none" strike="noStrike" cap="none" dirty="0">
              <a:solidFill>
                <a:srgbClr val="000000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2100" b="0" i="0" u="none" strike="noStrike" cap="none" dirty="0">
              <a:solidFill>
                <a:srgbClr val="000000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ko-KR" sz="2100" b="0" i="0" u="none" strike="noStrike" cap="none" dirty="0">
                <a:solidFill>
                  <a:srgbClr val="0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sym typeface="Arial"/>
              </a:rPr>
              <a:t> 02 </a:t>
            </a:r>
            <a:r>
              <a:rPr lang="ko-KR" sz="21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프로젝트 동기</a:t>
            </a:r>
            <a:endParaRPr sz="2100" b="0" i="0" u="none" strike="noStrike" cap="none" dirty="0">
              <a:solidFill>
                <a:srgbClr val="000000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2100" b="0" i="0" u="none" strike="noStrike" cap="none" dirty="0">
              <a:solidFill>
                <a:srgbClr val="000000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ko-KR" sz="2100" b="0" i="0" u="none" strike="noStrike" cap="none" dirty="0">
                <a:solidFill>
                  <a:srgbClr val="0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sym typeface="Arial"/>
              </a:rPr>
              <a:t> 03 </a:t>
            </a:r>
            <a:r>
              <a:rPr lang="ko-KR" sz="21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프로젝트 사례분석</a:t>
            </a:r>
            <a:endParaRPr sz="2100" b="0" i="0" u="none" strike="noStrike" cap="none" dirty="0">
              <a:solidFill>
                <a:srgbClr val="000000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2100" b="0" i="0" u="none" strike="noStrike" cap="none" dirty="0">
              <a:solidFill>
                <a:srgbClr val="000000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ko-KR" sz="2100" b="0" i="0" u="none" strike="noStrike" cap="none" dirty="0">
                <a:solidFill>
                  <a:srgbClr val="0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sym typeface="Arial"/>
              </a:rPr>
              <a:t> 04 </a:t>
            </a:r>
            <a:r>
              <a:rPr lang="ko-KR" sz="21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프로젝트 요구사항 분석</a:t>
            </a:r>
            <a:endParaRPr sz="21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21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ko-KR" sz="21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05 프로세스 다이어그램</a:t>
            </a:r>
            <a:endParaRPr sz="21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21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ko-KR" sz="21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0</a:t>
            </a:r>
            <a:r>
              <a:rPr lang="en-US" altLang="ko-KR" sz="21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6</a:t>
            </a:r>
            <a:r>
              <a:rPr lang="ko-KR" sz="21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사용기술</a:t>
            </a:r>
            <a:endParaRPr sz="21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21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Vue Router">
            <a:extLst>
              <a:ext uri="{FF2B5EF4-FFF2-40B4-BE49-F238E27FC236}">
                <a16:creationId xmlns:a16="http://schemas.microsoft.com/office/drawing/2014/main" id="{9B4D991A-767D-4058-B13A-DF632B2F40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1806" y="150989"/>
            <a:ext cx="2032773" cy="685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12" name="Google Shape;312;p28"/>
          <p:cNvCxnSpPr/>
          <p:nvPr/>
        </p:nvCxnSpPr>
        <p:spPr>
          <a:xfrm>
            <a:off x="757382" y="922651"/>
            <a:ext cx="10387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13" name="Google Shape;313;p28"/>
          <p:cNvSpPr txBox="1"/>
          <p:nvPr/>
        </p:nvSpPr>
        <p:spPr>
          <a:xfrm>
            <a:off x="757374" y="600900"/>
            <a:ext cx="5137587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altLang="ko-KR" dirty="0">
                <a:solidFill>
                  <a:schemeClr val="dk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FRONT-END </a:t>
            </a:r>
            <a:r>
              <a:rPr lang="ko-KR" altLang="en-US" dirty="0">
                <a:solidFill>
                  <a:schemeClr val="dk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구현내용</a:t>
            </a:r>
            <a:r>
              <a:rPr lang="en-US" altLang="ko-KR" dirty="0">
                <a:solidFill>
                  <a:schemeClr val="dk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– </a:t>
            </a:r>
            <a:r>
              <a:rPr lang="ko-KR" altLang="en-US" dirty="0">
                <a:solidFill>
                  <a:schemeClr val="dk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방송관리</a:t>
            </a:r>
            <a:r>
              <a:rPr lang="en-US" altLang="ko-KR" dirty="0">
                <a:solidFill>
                  <a:schemeClr val="dk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(</a:t>
            </a:r>
            <a:r>
              <a:rPr lang="ko-KR" altLang="en-US" dirty="0">
                <a:solidFill>
                  <a:schemeClr val="dk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방송 수정 및 삭제</a:t>
            </a:r>
            <a:r>
              <a:rPr lang="en-US" altLang="ko-KR" dirty="0">
                <a:solidFill>
                  <a:schemeClr val="dk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, </a:t>
            </a:r>
            <a:r>
              <a:rPr lang="ko-KR" altLang="en-US" dirty="0">
                <a:solidFill>
                  <a:schemeClr val="dk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등록</a:t>
            </a:r>
            <a:r>
              <a:rPr lang="en-US" altLang="ko-KR" dirty="0">
                <a:solidFill>
                  <a:schemeClr val="dk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)</a:t>
            </a:r>
            <a:r>
              <a:rPr lang="ko-KR" b="0" i="0" u="none" strike="noStrike" cap="none" dirty="0">
                <a:solidFill>
                  <a:schemeClr val="dk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sym typeface="Arial"/>
              </a:rPr>
              <a:t> </a:t>
            </a:r>
            <a:endParaRPr b="0" i="0" u="none" strike="noStrike" cap="none" dirty="0">
              <a:solidFill>
                <a:schemeClr val="dk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  <a:sym typeface="Arial"/>
            </a:endParaRPr>
          </a:p>
        </p:txBody>
      </p:sp>
      <p:pic>
        <p:nvPicPr>
          <p:cNvPr id="12" name="Picture 2" descr="Vue.js] Vue CLI 프로젝트 생성 및 실행 : 네이버 블로그">
            <a:extLst>
              <a:ext uri="{FF2B5EF4-FFF2-40B4-BE49-F238E27FC236}">
                <a16:creationId xmlns:a16="http://schemas.microsoft.com/office/drawing/2014/main" id="{DE6A6FA3-5AFA-407B-A4EB-75658B1B24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4964" y="150989"/>
            <a:ext cx="774000" cy="757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5B56F10-024C-455D-BA29-6BFC8F3A4EF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36550" y="1062600"/>
            <a:ext cx="7567589" cy="4529746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A801753B-6DC7-47A9-B0AB-CE8E939303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95500" y="2712280"/>
            <a:ext cx="4259949" cy="362743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EB0CEDEE-1D8E-40C8-BD6E-663FC24468E2}"/>
              </a:ext>
            </a:extLst>
          </p:cNvPr>
          <p:cNvSpPr/>
          <p:nvPr/>
        </p:nvSpPr>
        <p:spPr>
          <a:xfrm>
            <a:off x="6575901" y="1984530"/>
            <a:ext cx="1300899" cy="3770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8" name="연결선: 꺾임 37">
            <a:extLst>
              <a:ext uri="{FF2B5EF4-FFF2-40B4-BE49-F238E27FC236}">
                <a16:creationId xmlns:a16="http://schemas.microsoft.com/office/drawing/2014/main" id="{81280D18-37A6-4AA7-AE3C-7C6BAC9B5514}"/>
              </a:ext>
            </a:extLst>
          </p:cNvPr>
          <p:cNvCxnSpPr>
            <a:stCxn id="33" idx="3"/>
            <a:endCxn id="32" idx="0"/>
          </p:cNvCxnSpPr>
          <p:nvPr/>
        </p:nvCxnSpPr>
        <p:spPr>
          <a:xfrm>
            <a:off x="7876800" y="2173067"/>
            <a:ext cx="1648675" cy="539213"/>
          </a:xfrm>
          <a:prstGeom prst="bentConnector2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9210D77E-9EBD-4027-B89B-B45A64A6CB50}"/>
              </a:ext>
            </a:extLst>
          </p:cNvPr>
          <p:cNvSpPr txBox="1"/>
          <p:nvPr/>
        </p:nvSpPr>
        <p:spPr>
          <a:xfrm>
            <a:off x="8566972" y="1865289"/>
            <a:ext cx="7833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1. click</a:t>
            </a:r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607F6921-AD0B-4E15-B63F-D1A75AF9B0A0}"/>
              </a:ext>
            </a:extLst>
          </p:cNvPr>
          <p:cNvSpPr/>
          <p:nvPr/>
        </p:nvSpPr>
        <p:spPr>
          <a:xfrm>
            <a:off x="10692009" y="6036158"/>
            <a:ext cx="910774" cy="37707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4F47A97-AE56-40F0-AF0C-F6C2F4269799}"/>
              </a:ext>
            </a:extLst>
          </p:cNvPr>
          <p:cNvSpPr txBox="1"/>
          <p:nvPr/>
        </p:nvSpPr>
        <p:spPr>
          <a:xfrm>
            <a:off x="6500485" y="2868120"/>
            <a:ext cx="89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List </a:t>
            </a:r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반영</a:t>
            </a:r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id="{703E9615-C108-46E5-A726-1C078B555F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6550" y="3797157"/>
            <a:ext cx="3749289" cy="261607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3" name="직사각형 52">
            <a:extLst>
              <a:ext uri="{FF2B5EF4-FFF2-40B4-BE49-F238E27FC236}">
                <a16:creationId xmlns:a16="http://schemas.microsoft.com/office/drawing/2014/main" id="{AF041042-C30B-488E-8A22-298C04CB631A}"/>
              </a:ext>
            </a:extLst>
          </p:cNvPr>
          <p:cNvSpPr/>
          <p:nvPr/>
        </p:nvSpPr>
        <p:spPr>
          <a:xfrm>
            <a:off x="7313269" y="6092980"/>
            <a:ext cx="686732" cy="3143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4" name="연결선: 꺾임 53">
            <a:extLst>
              <a:ext uri="{FF2B5EF4-FFF2-40B4-BE49-F238E27FC236}">
                <a16:creationId xmlns:a16="http://schemas.microsoft.com/office/drawing/2014/main" id="{9B2D17D1-3408-42CE-B42B-3CD9CB725FEF}"/>
              </a:ext>
            </a:extLst>
          </p:cNvPr>
          <p:cNvCxnSpPr>
            <a:cxnSpLocks/>
            <a:stCxn id="53" idx="1"/>
            <a:endCxn id="57" idx="3"/>
          </p:cNvCxnSpPr>
          <p:nvPr/>
        </p:nvCxnSpPr>
        <p:spPr>
          <a:xfrm rot="10800000">
            <a:off x="1559337" y="5842664"/>
            <a:ext cx="5753933" cy="407501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2E83F041-A5B7-4E87-97F6-8D658A367DE9}"/>
              </a:ext>
            </a:extLst>
          </p:cNvPr>
          <p:cNvSpPr/>
          <p:nvPr/>
        </p:nvSpPr>
        <p:spPr>
          <a:xfrm>
            <a:off x="536550" y="5277979"/>
            <a:ext cx="1022786" cy="112936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FCB8862-6CFD-4B08-9118-A15ACB6F7556}"/>
              </a:ext>
            </a:extLst>
          </p:cNvPr>
          <p:cNvSpPr txBox="1"/>
          <p:nvPr/>
        </p:nvSpPr>
        <p:spPr>
          <a:xfrm>
            <a:off x="4442361" y="5892526"/>
            <a:ext cx="22337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Livecommerce</a:t>
            </a:r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화면 출력</a:t>
            </a:r>
          </a:p>
        </p:txBody>
      </p:sp>
      <p:cxnSp>
        <p:nvCxnSpPr>
          <p:cNvPr id="4101" name="연결선: 꺾임 4100">
            <a:extLst>
              <a:ext uri="{FF2B5EF4-FFF2-40B4-BE49-F238E27FC236}">
                <a16:creationId xmlns:a16="http://schemas.microsoft.com/office/drawing/2014/main" id="{C8D66C83-79CC-4E5C-B5D0-BAAECA757E9B}"/>
              </a:ext>
            </a:extLst>
          </p:cNvPr>
          <p:cNvCxnSpPr>
            <a:stCxn id="39" idx="0"/>
          </p:cNvCxnSpPr>
          <p:nvPr/>
        </p:nvCxnSpPr>
        <p:spPr>
          <a:xfrm rot="16200000" flipV="1">
            <a:off x="8950947" y="3839709"/>
            <a:ext cx="193495" cy="4199404"/>
          </a:xfrm>
          <a:prstGeom prst="bentConnector2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03" name="직선 화살표 연결선 4102">
            <a:extLst>
              <a:ext uri="{FF2B5EF4-FFF2-40B4-BE49-F238E27FC236}">
                <a16:creationId xmlns:a16="http://schemas.microsoft.com/office/drawing/2014/main" id="{9ECD0F4B-AC14-483C-A5FD-A15662EC7786}"/>
              </a:ext>
            </a:extLst>
          </p:cNvPr>
          <p:cNvCxnSpPr>
            <a:cxnSpLocks/>
          </p:cNvCxnSpPr>
          <p:nvPr/>
        </p:nvCxnSpPr>
        <p:spPr>
          <a:xfrm flipV="1">
            <a:off x="6944052" y="3327473"/>
            <a:ext cx="0" cy="251518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Google Shape;314;p28">
            <a:extLst>
              <a:ext uri="{FF2B5EF4-FFF2-40B4-BE49-F238E27FC236}">
                <a16:creationId xmlns:a16="http://schemas.microsoft.com/office/drawing/2014/main" id="{07F5A990-1352-4D05-9BAE-F1405189B56D}"/>
              </a:ext>
            </a:extLst>
          </p:cNvPr>
          <p:cNvSpPr txBox="1"/>
          <p:nvPr/>
        </p:nvSpPr>
        <p:spPr>
          <a:xfrm>
            <a:off x="757375" y="142950"/>
            <a:ext cx="3627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dirty="0">
                <a:solidFill>
                  <a:schemeClr val="dk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프로젝트 </a:t>
            </a:r>
            <a:r>
              <a:rPr lang="ko-KR" altLang="en-US" sz="2400" dirty="0">
                <a:solidFill>
                  <a:schemeClr val="dk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내용</a:t>
            </a:r>
            <a:endParaRPr sz="2400" b="0" i="0" u="none" strike="noStrike" cap="none" dirty="0">
              <a:solidFill>
                <a:schemeClr val="dk1"/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029256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Vue Router">
            <a:extLst>
              <a:ext uri="{FF2B5EF4-FFF2-40B4-BE49-F238E27FC236}">
                <a16:creationId xmlns:a16="http://schemas.microsoft.com/office/drawing/2014/main" id="{9B4D991A-767D-4058-B13A-DF632B2F40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1806" y="150989"/>
            <a:ext cx="2032773" cy="685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12" name="Google Shape;312;p28"/>
          <p:cNvCxnSpPr/>
          <p:nvPr/>
        </p:nvCxnSpPr>
        <p:spPr>
          <a:xfrm>
            <a:off x="757382" y="922651"/>
            <a:ext cx="10387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13" name="Google Shape;313;p28"/>
          <p:cNvSpPr txBox="1"/>
          <p:nvPr/>
        </p:nvSpPr>
        <p:spPr>
          <a:xfrm>
            <a:off x="757374" y="600900"/>
            <a:ext cx="5137587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altLang="ko-KR" dirty="0">
                <a:solidFill>
                  <a:schemeClr val="dk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FRONT-END </a:t>
            </a:r>
            <a:r>
              <a:rPr lang="ko-KR" altLang="en-US" dirty="0">
                <a:solidFill>
                  <a:schemeClr val="dk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구현내용</a:t>
            </a:r>
            <a:r>
              <a:rPr lang="en-US" altLang="ko-KR" dirty="0">
                <a:solidFill>
                  <a:schemeClr val="dk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– </a:t>
            </a:r>
            <a:r>
              <a:rPr lang="ko-KR" altLang="en-US" dirty="0">
                <a:solidFill>
                  <a:schemeClr val="dk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녹화관리</a:t>
            </a:r>
            <a:endParaRPr b="0" i="0" u="none" strike="noStrike" cap="none" dirty="0">
              <a:solidFill>
                <a:schemeClr val="dk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  <a:sym typeface="Arial"/>
            </a:endParaRPr>
          </a:p>
        </p:txBody>
      </p:sp>
      <p:pic>
        <p:nvPicPr>
          <p:cNvPr id="12" name="Picture 2" descr="Vue.js] Vue CLI 프로젝트 생성 및 실행 : 네이버 블로그">
            <a:extLst>
              <a:ext uri="{FF2B5EF4-FFF2-40B4-BE49-F238E27FC236}">
                <a16:creationId xmlns:a16="http://schemas.microsoft.com/office/drawing/2014/main" id="{DE6A6FA3-5AFA-407B-A4EB-75658B1B24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4964" y="150989"/>
            <a:ext cx="774000" cy="757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Google Shape;314;p28">
            <a:extLst>
              <a:ext uri="{FF2B5EF4-FFF2-40B4-BE49-F238E27FC236}">
                <a16:creationId xmlns:a16="http://schemas.microsoft.com/office/drawing/2014/main" id="{07F5A990-1352-4D05-9BAE-F1405189B56D}"/>
              </a:ext>
            </a:extLst>
          </p:cNvPr>
          <p:cNvSpPr txBox="1"/>
          <p:nvPr/>
        </p:nvSpPr>
        <p:spPr>
          <a:xfrm>
            <a:off x="757375" y="142950"/>
            <a:ext cx="3627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dirty="0">
                <a:solidFill>
                  <a:schemeClr val="dk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프로젝트 </a:t>
            </a:r>
            <a:r>
              <a:rPr lang="ko-KR" altLang="en-US" sz="2400" dirty="0">
                <a:solidFill>
                  <a:schemeClr val="dk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내용</a:t>
            </a:r>
            <a:endParaRPr sz="2400" b="0" i="0" u="none" strike="noStrike" cap="none" dirty="0">
              <a:solidFill>
                <a:schemeClr val="dk1"/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  <a:sym typeface="Arial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ED56671-3F78-463C-B2FE-93E10D3C39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924" y="1328483"/>
            <a:ext cx="10387205" cy="2955054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5532B0AA-DE2A-4BB5-B4EE-F622EF4A2401}"/>
              </a:ext>
            </a:extLst>
          </p:cNvPr>
          <p:cNvSpPr/>
          <p:nvPr/>
        </p:nvSpPr>
        <p:spPr>
          <a:xfrm>
            <a:off x="9681051" y="1832130"/>
            <a:ext cx="739299" cy="37767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76AD2A2-0044-4A78-8C73-BB4D5342AB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11806" y="2604781"/>
            <a:ext cx="2762636" cy="3877216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8" name="연결선: 꺾임 27">
            <a:extLst>
              <a:ext uri="{FF2B5EF4-FFF2-40B4-BE49-F238E27FC236}">
                <a16:creationId xmlns:a16="http://schemas.microsoft.com/office/drawing/2014/main" id="{E9EA93F7-1B04-46A1-9673-96804915FE9A}"/>
              </a:ext>
            </a:extLst>
          </p:cNvPr>
          <p:cNvCxnSpPr>
            <a:cxnSpLocks/>
            <a:stCxn id="25" idx="3"/>
            <a:endCxn id="6" idx="0"/>
          </p:cNvCxnSpPr>
          <p:nvPr/>
        </p:nvCxnSpPr>
        <p:spPr>
          <a:xfrm>
            <a:off x="10420350" y="2020965"/>
            <a:ext cx="72774" cy="583816"/>
          </a:xfrm>
          <a:prstGeom prst="bentConnector2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97C7F812-3226-4247-9B49-260AC2EB0E00}"/>
              </a:ext>
            </a:extLst>
          </p:cNvPr>
          <p:cNvSpPr txBox="1"/>
          <p:nvPr/>
        </p:nvSpPr>
        <p:spPr>
          <a:xfrm>
            <a:off x="10456737" y="2003580"/>
            <a:ext cx="7833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1. click</a:t>
            </a:r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7D23DAD-229E-4B99-ABDF-F769AAD67018}"/>
              </a:ext>
            </a:extLst>
          </p:cNvPr>
          <p:cNvSpPr/>
          <p:nvPr/>
        </p:nvSpPr>
        <p:spPr>
          <a:xfrm>
            <a:off x="11172721" y="6103045"/>
            <a:ext cx="599657" cy="3288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DF86BFCA-8331-4B66-A93B-A024B2CCC9D7}"/>
              </a:ext>
            </a:extLst>
          </p:cNvPr>
          <p:cNvCxnSpPr>
            <a:cxnSpLocks/>
            <a:stCxn id="35" idx="1"/>
          </p:cNvCxnSpPr>
          <p:nvPr/>
        </p:nvCxnSpPr>
        <p:spPr>
          <a:xfrm rot="10800000">
            <a:off x="7716033" y="2986053"/>
            <a:ext cx="3456688" cy="3281416"/>
          </a:xfrm>
          <a:prstGeom prst="bentConnector3">
            <a:avLst>
              <a:gd name="adj1" fmla="val 100007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1515ECBB-B3CF-42C3-8F31-72B794C4F4C8}"/>
              </a:ext>
            </a:extLst>
          </p:cNvPr>
          <p:cNvSpPr txBox="1"/>
          <p:nvPr/>
        </p:nvSpPr>
        <p:spPr>
          <a:xfrm>
            <a:off x="7928584" y="5959691"/>
            <a:ext cx="11703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2. List </a:t>
            </a:r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출력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2EFB112A-A7FA-4948-935C-61990DE5C4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6775" y="4027969"/>
            <a:ext cx="5085567" cy="2454028"/>
          </a:xfrm>
          <a:prstGeom prst="rect">
            <a:avLst/>
          </a:prstGeom>
        </p:spPr>
      </p:pic>
      <p:sp>
        <p:nvSpPr>
          <p:cNvPr id="44" name="직사각형 43">
            <a:extLst>
              <a:ext uri="{FF2B5EF4-FFF2-40B4-BE49-F238E27FC236}">
                <a16:creationId xmlns:a16="http://schemas.microsoft.com/office/drawing/2014/main" id="{13DE7632-CB4E-468E-8CEF-E3A97D7DFBB1}"/>
              </a:ext>
            </a:extLst>
          </p:cNvPr>
          <p:cNvSpPr/>
          <p:nvPr/>
        </p:nvSpPr>
        <p:spPr>
          <a:xfrm>
            <a:off x="1748748" y="1897933"/>
            <a:ext cx="6746281" cy="10707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45" name="연결선: 꺾임 44">
            <a:extLst>
              <a:ext uri="{FF2B5EF4-FFF2-40B4-BE49-F238E27FC236}">
                <a16:creationId xmlns:a16="http://schemas.microsoft.com/office/drawing/2014/main" id="{2874A0AE-2991-4930-B7CD-7049208AE83A}"/>
              </a:ext>
            </a:extLst>
          </p:cNvPr>
          <p:cNvCxnSpPr>
            <a:cxnSpLocks/>
            <a:endCxn id="17" idx="3"/>
          </p:cNvCxnSpPr>
          <p:nvPr/>
        </p:nvCxnSpPr>
        <p:spPr>
          <a:xfrm rot="16200000" flipH="1">
            <a:off x="4313957" y="3776598"/>
            <a:ext cx="2286316" cy="670454"/>
          </a:xfrm>
          <a:prstGeom prst="bentConnector4">
            <a:avLst>
              <a:gd name="adj1" fmla="val 23166"/>
              <a:gd name="adj2" fmla="val 134096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2E89387B-6242-4779-85C1-AC6D317B2F3A}"/>
              </a:ext>
            </a:extLst>
          </p:cNvPr>
          <p:cNvSpPr txBox="1"/>
          <p:nvPr/>
        </p:nvSpPr>
        <p:spPr>
          <a:xfrm>
            <a:off x="5090475" y="3184825"/>
            <a:ext cx="27390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3. click </a:t>
            </a:r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시방송화면 페이지 이동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EA730975-0A0B-4387-8886-632FCBCF3D3C}"/>
              </a:ext>
            </a:extLst>
          </p:cNvPr>
          <p:cNvSpPr/>
          <p:nvPr/>
        </p:nvSpPr>
        <p:spPr>
          <a:xfrm>
            <a:off x="1748748" y="3010845"/>
            <a:ext cx="1796118" cy="10171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0A434EC-5FD2-4FD4-90AD-59ACD9BB9432}"/>
              </a:ext>
            </a:extLst>
          </p:cNvPr>
          <p:cNvSpPr txBox="1"/>
          <p:nvPr/>
        </p:nvSpPr>
        <p:spPr>
          <a:xfrm>
            <a:off x="317558" y="3139880"/>
            <a:ext cx="1381228" cy="825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Legacy Twitch API v5 - Videos Reference(</a:t>
            </a:r>
            <a:r>
              <a:rPr lang="ko-KR" altLang="en-US" sz="11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썸네일</a:t>
            </a:r>
            <a:r>
              <a:rPr lang="en-US" altLang="ko-KR" sz="11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</a:t>
            </a:r>
            <a:endParaRPr lang="ko-KR" altLang="en-US" sz="11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52" name="Picture 2" descr="Twitch Developers - Twitch Logo No Background, HD Png Download ,  Transparent Png Image - PNGitem">
            <a:extLst>
              <a:ext uri="{FF2B5EF4-FFF2-40B4-BE49-F238E27FC236}">
                <a16:creationId xmlns:a16="http://schemas.microsoft.com/office/drawing/2014/main" id="{07486D9F-555A-4A47-ADF3-D7AE8656D0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823" y="2562071"/>
            <a:ext cx="1400963" cy="535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28476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Vue Router">
            <a:extLst>
              <a:ext uri="{FF2B5EF4-FFF2-40B4-BE49-F238E27FC236}">
                <a16:creationId xmlns:a16="http://schemas.microsoft.com/office/drawing/2014/main" id="{9B4D991A-767D-4058-B13A-DF632B2F40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1806" y="150989"/>
            <a:ext cx="2032773" cy="685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12" name="Google Shape;312;p28"/>
          <p:cNvCxnSpPr/>
          <p:nvPr/>
        </p:nvCxnSpPr>
        <p:spPr>
          <a:xfrm>
            <a:off x="757382" y="922651"/>
            <a:ext cx="10387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13" name="Google Shape;313;p28"/>
          <p:cNvSpPr txBox="1"/>
          <p:nvPr/>
        </p:nvSpPr>
        <p:spPr>
          <a:xfrm>
            <a:off x="757374" y="600900"/>
            <a:ext cx="5137587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altLang="ko-KR" dirty="0">
                <a:solidFill>
                  <a:schemeClr val="dk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FRONT-END </a:t>
            </a:r>
            <a:r>
              <a:rPr lang="ko-KR" altLang="en-US" dirty="0">
                <a:solidFill>
                  <a:schemeClr val="dk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구현내용</a:t>
            </a:r>
            <a:r>
              <a:rPr lang="en-US" altLang="ko-KR" dirty="0">
                <a:solidFill>
                  <a:schemeClr val="dk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– </a:t>
            </a:r>
            <a:r>
              <a:rPr lang="ko-KR" altLang="en-US" dirty="0">
                <a:solidFill>
                  <a:schemeClr val="dk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방송가이드</a:t>
            </a:r>
            <a:endParaRPr b="0" i="0" u="none" strike="noStrike" cap="none" dirty="0">
              <a:solidFill>
                <a:schemeClr val="dk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  <a:sym typeface="Arial"/>
            </a:endParaRPr>
          </a:p>
        </p:txBody>
      </p:sp>
      <p:pic>
        <p:nvPicPr>
          <p:cNvPr id="12" name="Picture 2" descr="Vue.js] Vue CLI 프로젝트 생성 및 실행 : 네이버 블로그">
            <a:extLst>
              <a:ext uri="{FF2B5EF4-FFF2-40B4-BE49-F238E27FC236}">
                <a16:creationId xmlns:a16="http://schemas.microsoft.com/office/drawing/2014/main" id="{DE6A6FA3-5AFA-407B-A4EB-75658B1B24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4964" y="150989"/>
            <a:ext cx="774000" cy="757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Google Shape;314;p28">
            <a:extLst>
              <a:ext uri="{FF2B5EF4-FFF2-40B4-BE49-F238E27FC236}">
                <a16:creationId xmlns:a16="http://schemas.microsoft.com/office/drawing/2014/main" id="{07F5A990-1352-4D05-9BAE-F1405189B56D}"/>
              </a:ext>
            </a:extLst>
          </p:cNvPr>
          <p:cNvSpPr txBox="1"/>
          <p:nvPr/>
        </p:nvSpPr>
        <p:spPr>
          <a:xfrm>
            <a:off x="757375" y="142950"/>
            <a:ext cx="3627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dirty="0">
                <a:solidFill>
                  <a:schemeClr val="dk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프로젝트 </a:t>
            </a:r>
            <a:r>
              <a:rPr lang="ko-KR" altLang="en-US" sz="2400" dirty="0">
                <a:solidFill>
                  <a:schemeClr val="dk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내용</a:t>
            </a:r>
            <a:endParaRPr sz="2400" b="0" i="0" u="none" strike="noStrike" cap="none" dirty="0">
              <a:solidFill>
                <a:schemeClr val="dk1"/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  <a:sym typeface="Arial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7076D59-9B18-4DBD-98C9-BD9F57BBB3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7374" y="1294081"/>
            <a:ext cx="10387200" cy="4838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3934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Hervé Beraud | FOSS Hacker at Red Hat / Science Lover">
            <a:extLst>
              <a:ext uri="{FF2B5EF4-FFF2-40B4-BE49-F238E27FC236}">
                <a16:creationId xmlns:a16="http://schemas.microsoft.com/office/drawing/2014/main" id="{3E94BFE0-0074-4839-9232-BC38E97BB3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2700" y="72018"/>
            <a:ext cx="1021882" cy="834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12" name="Google Shape;312;p28"/>
          <p:cNvCxnSpPr/>
          <p:nvPr/>
        </p:nvCxnSpPr>
        <p:spPr>
          <a:xfrm>
            <a:off x="757382" y="922651"/>
            <a:ext cx="10387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13" name="Google Shape;313;p28"/>
          <p:cNvSpPr txBox="1"/>
          <p:nvPr/>
        </p:nvSpPr>
        <p:spPr>
          <a:xfrm>
            <a:off x="757375" y="600900"/>
            <a:ext cx="3627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altLang="ko-KR" dirty="0">
                <a:solidFill>
                  <a:schemeClr val="dk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BACK-END </a:t>
            </a:r>
            <a:r>
              <a:rPr lang="ko-KR" altLang="en-US" dirty="0">
                <a:solidFill>
                  <a:schemeClr val="dk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사용기술</a:t>
            </a:r>
            <a:r>
              <a:rPr lang="en-US" altLang="ko-KR" dirty="0">
                <a:solidFill>
                  <a:schemeClr val="dk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– RabbitMQ</a:t>
            </a:r>
            <a:r>
              <a:rPr lang="ko-KR" b="0" i="0" u="none" strike="noStrike" cap="none" dirty="0">
                <a:solidFill>
                  <a:schemeClr val="dk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sym typeface="Arial"/>
              </a:rPr>
              <a:t> </a:t>
            </a:r>
            <a:endParaRPr b="0" i="0" u="none" strike="noStrike" cap="none" dirty="0">
              <a:solidFill>
                <a:schemeClr val="dk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  <a:sym typeface="Arial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9A936AB-4726-4C3C-A3F6-724C1FA09F7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416" t="4481" r="39123" b="85910"/>
          <a:stretch/>
        </p:blipFill>
        <p:spPr>
          <a:xfrm>
            <a:off x="2731387" y="2124405"/>
            <a:ext cx="2140085" cy="464894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2D518398-E170-4AFC-B517-5E3C6F2FF82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584" t="80781" r="38957" b="4541"/>
          <a:stretch/>
        </p:blipFill>
        <p:spPr>
          <a:xfrm>
            <a:off x="5254662" y="5752222"/>
            <a:ext cx="2217906" cy="710115"/>
          </a:xfrm>
          <a:prstGeom prst="rect">
            <a:avLst/>
          </a:prstGeom>
        </p:spPr>
      </p:pic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340F5823-CA66-4D29-BAD8-E166A81CE99F}"/>
              </a:ext>
            </a:extLst>
          </p:cNvPr>
          <p:cNvSpPr/>
          <p:nvPr/>
        </p:nvSpPr>
        <p:spPr>
          <a:xfrm>
            <a:off x="836579" y="2762656"/>
            <a:ext cx="10307990" cy="2894481"/>
          </a:xfrm>
          <a:prstGeom prst="roundRect">
            <a:avLst/>
          </a:prstGeom>
          <a:solidFill>
            <a:srgbClr val="E5D9D9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777FBDA-3D2D-488F-92D5-DACC13B1A81C}"/>
              </a:ext>
            </a:extLst>
          </p:cNvPr>
          <p:cNvSpPr txBox="1"/>
          <p:nvPr/>
        </p:nvSpPr>
        <p:spPr>
          <a:xfrm>
            <a:off x="972766" y="2928027"/>
            <a:ext cx="11478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BROKER</a:t>
            </a:r>
            <a:endParaRPr lang="ko-KR" altLang="en-US" dirty="0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E6747257-8ABE-4B10-AE60-D6CC8A98DC78}"/>
              </a:ext>
            </a:extLst>
          </p:cNvPr>
          <p:cNvSpPr/>
          <p:nvPr/>
        </p:nvSpPr>
        <p:spPr>
          <a:xfrm>
            <a:off x="1264593" y="3288568"/>
            <a:ext cx="9338555" cy="50934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7516AB34-95AD-4DAF-9EE4-F97888F3DC39}"/>
              </a:ext>
            </a:extLst>
          </p:cNvPr>
          <p:cNvSpPr/>
          <p:nvPr/>
        </p:nvSpPr>
        <p:spPr>
          <a:xfrm>
            <a:off x="1264593" y="4342544"/>
            <a:ext cx="9435833" cy="50934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D09ACBB-BDDA-4547-8F87-EF8AE913F4CE}"/>
              </a:ext>
            </a:extLst>
          </p:cNvPr>
          <p:cNvSpPr txBox="1"/>
          <p:nvPr/>
        </p:nvSpPr>
        <p:spPr>
          <a:xfrm>
            <a:off x="1264594" y="3389352"/>
            <a:ext cx="12933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EXCHANGE</a:t>
            </a:r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D725DE0-5FD7-4E01-9FF9-E7D604412287}"/>
              </a:ext>
            </a:extLst>
          </p:cNvPr>
          <p:cNvSpPr txBox="1"/>
          <p:nvPr/>
        </p:nvSpPr>
        <p:spPr>
          <a:xfrm>
            <a:off x="1277561" y="4443328"/>
            <a:ext cx="12933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QUEUES</a:t>
            </a:r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7EAD01F-4A26-4CE3-9E26-B0E121C45C5A}"/>
              </a:ext>
            </a:extLst>
          </p:cNvPr>
          <p:cNvSpPr txBox="1"/>
          <p:nvPr/>
        </p:nvSpPr>
        <p:spPr>
          <a:xfrm>
            <a:off x="1277561" y="3904458"/>
            <a:ext cx="12933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BINDINGS</a:t>
            </a:r>
            <a:endParaRPr lang="ko-KR" altLang="en-US" dirty="0"/>
          </a:p>
        </p:txBody>
      </p:sp>
      <p:pic>
        <p:nvPicPr>
          <p:cNvPr id="1032" name="Picture 8" descr="Download RabbitMQ Logo in SVG Vector or PNG File Format - Logo.wine">
            <a:extLst>
              <a:ext uri="{FF2B5EF4-FFF2-40B4-BE49-F238E27FC236}">
                <a16:creationId xmlns:a16="http://schemas.microsoft.com/office/drawing/2014/main" id="{6B9F1C83-9868-4C17-879C-C2E3EC8967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15636" y1="54645" x2="15636" y2="54645"/>
                        <a14:foregroundMark x1="25455" y1="43716" x2="25455" y2="43716"/>
                        <a14:foregroundMark x1="34545" y1="48087" x2="34545" y2="48087"/>
                        <a14:foregroundMark x1="41818" y1="44809" x2="41818" y2="44809"/>
                        <a14:foregroundMark x1="50182" y1="48634" x2="50182" y2="48634"/>
                        <a14:foregroundMark x1="57818" y1="42077" x2="57818" y2="42077"/>
                        <a14:foregroundMark x1="57818" y1="50820" x2="57818" y2="50820"/>
                        <a14:foregroundMark x1="62909" y1="47541" x2="62909" y2="47541"/>
                        <a14:foregroundMark x1="67273" y1="44809" x2="67273" y2="44809"/>
                        <a14:foregroundMark x1="80364" y1="45355" x2="80364" y2="4535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028" t="34960" r="6814" b="31081"/>
          <a:stretch/>
        </p:blipFill>
        <p:spPr bwMode="auto">
          <a:xfrm>
            <a:off x="1099226" y="4968821"/>
            <a:ext cx="2256818" cy="484266"/>
          </a:xfrm>
          <a:prstGeom prst="rect">
            <a:avLst/>
          </a:prstGeom>
          <a:solidFill>
            <a:srgbClr val="E5D9D9"/>
          </a:solidFill>
        </p:spPr>
      </p:pic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E5FB283C-39A5-46BF-90DD-8287A20A3B81}"/>
              </a:ext>
            </a:extLst>
          </p:cNvPr>
          <p:cNvSpPr/>
          <p:nvPr/>
        </p:nvSpPr>
        <p:spPr>
          <a:xfrm>
            <a:off x="3142495" y="3379243"/>
            <a:ext cx="1293314" cy="307777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Direct</a:t>
            </a:r>
            <a:endParaRPr lang="ko-KR" altLang="en-US" dirty="0"/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B30D00AD-8341-413A-B9B2-533E45162CC8}"/>
              </a:ext>
            </a:extLst>
          </p:cNvPr>
          <p:cNvSpPr/>
          <p:nvPr/>
        </p:nvSpPr>
        <p:spPr>
          <a:xfrm>
            <a:off x="6989997" y="3389352"/>
            <a:ext cx="1293314" cy="307777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Topic</a:t>
            </a:r>
            <a:endParaRPr lang="ko-KR" altLang="en-US" dirty="0"/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B374939D-B685-452A-B078-E625B899DF8C}"/>
              </a:ext>
            </a:extLst>
          </p:cNvPr>
          <p:cNvSpPr/>
          <p:nvPr/>
        </p:nvSpPr>
        <p:spPr>
          <a:xfrm>
            <a:off x="2836309" y="4433219"/>
            <a:ext cx="1930243" cy="307777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commerce.broadcast</a:t>
            </a:r>
            <a:endParaRPr lang="ko-KR" altLang="en-US" dirty="0"/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BA90BC59-AD56-4CEE-B465-0DAAB9CB05DC}"/>
              </a:ext>
            </a:extLst>
          </p:cNvPr>
          <p:cNvSpPr/>
          <p:nvPr/>
        </p:nvSpPr>
        <p:spPr>
          <a:xfrm>
            <a:off x="5387044" y="4433219"/>
            <a:ext cx="1930243" cy="307777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dw.product.1</a:t>
            </a:r>
            <a:endParaRPr lang="ko-KR" altLang="en-US" dirty="0"/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8176FB25-5E24-40DF-81CD-1B2B09B9054D}"/>
              </a:ext>
            </a:extLst>
          </p:cNvPr>
          <p:cNvSpPr/>
          <p:nvPr/>
        </p:nvSpPr>
        <p:spPr>
          <a:xfrm>
            <a:off x="7937779" y="4443327"/>
            <a:ext cx="1930243" cy="307777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dw.product.2</a:t>
            </a:r>
            <a:endParaRPr lang="ko-KR" altLang="en-US" dirty="0"/>
          </a:p>
        </p:txBody>
      </p:sp>
      <p:sp>
        <p:nvSpPr>
          <p:cNvPr id="23" name="화살표: 아래쪽 22">
            <a:extLst>
              <a:ext uri="{FF2B5EF4-FFF2-40B4-BE49-F238E27FC236}">
                <a16:creationId xmlns:a16="http://schemas.microsoft.com/office/drawing/2014/main" id="{F10F5417-F917-4CB9-AD57-22E07E17A372}"/>
              </a:ext>
            </a:extLst>
          </p:cNvPr>
          <p:cNvSpPr/>
          <p:nvPr/>
        </p:nvSpPr>
        <p:spPr>
          <a:xfrm>
            <a:off x="3660379" y="3797915"/>
            <a:ext cx="282102" cy="544629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화살표: 아래쪽 40">
            <a:extLst>
              <a:ext uri="{FF2B5EF4-FFF2-40B4-BE49-F238E27FC236}">
                <a16:creationId xmlns:a16="http://schemas.microsoft.com/office/drawing/2014/main" id="{2AE36736-B8FC-4F95-9248-056F9B1BC036}"/>
              </a:ext>
            </a:extLst>
          </p:cNvPr>
          <p:cNvSpPr/>
          <p:nvPr/>
        </p:nvSpPr>
        <p:spPr>
          <a:xfrm rot="1702386">
            <a:off x="7173788" y="3807121"/>
            <a:ext cx="282102" cy="544629"/>
          </a:xfrm>
          <a:prstGeom prst="downArrow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화살표: 아래쪽 41">
            <a:extLst>
              <a:ext uri="{FF2B5EF4-FFF2-40B4-BE49-F238E27FC236}">
                <a16:creationId xmlns:a16="http://schemas.microsoft.com/office/drawing/2014/main" id="{63605668-5FFC-4E08-9485-694B88B2A5E2}"/>
              </a:ext>
            </a:extLst>
          </p:cNvPr>
          <p:cNvSpPr/>
          <p:nvPr/>
        </p:nvSpPr>
        <p:spPr>
          <a:xfrm rot="19927179">
            <a:off x="7824472" y="3805372"/>
            <a:ext cx="282102" cy="544629"/>
          </a:xfrm>
          <a:prstGeom prst="downArrow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" name="화살표: 아래쪽 42">
            <a:extLst>
              <a:ext uri="{FF2B5EF4-FFF2-40B4-BE49-F238E27FC236}">
                <a16:creationId xmlns:a16="http://schemas.microsoft.com/office/drawing/2014/main" id="{E5EB438F-E1F7-4FF7-AA51-2347A0DA34BE}"/>
              </a:ext>
            </a:extLst>
          </p:cNvPr>
          <p:cNvSpPr/>
          <p:nvPr/>
        </p:nvSpPr>
        <p:spPr>
          <a:xfrm>
            <a:off x="3660379" y="2663198"/>
            <a:ext cx="282102" cy="544629"/>
          </a:xfrm>
          <a:prstGeom prst="down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781B31DC-7AE6-4C7A-B470-CF780C67F6BC}"/>
              </a:ext>
            </a:extLst>
          </p:cNvPr>
          <p:cNvGrpSpPr/>
          <p:nvPr/>
        </p:nvGrpSpPr>
        <p:grpSpPr>
          <a:xfrm>
            <a:off x="5950982" y="1174116"/>
            <a:ext cx="5239892" cy="1842137"/>
            <a:chOff x="2932884" y="3220092"/>
            <a:chExt cx="8211698" cy="3124636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D16E70D3-458C-4317-860F-F856C7D77F3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932886" y="3220092"/>
              <a:ext cx="8211696" cy="3124636"/>
            </a:xfrm>
            <a:prstGeom prst="rect">
              <a:avLst/>
            </a:prstGeom>
          </p:spPr>
        </p:pic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62E1A2EF-9B65-49E9-9F7F-74668DEC77BD}"/>
                </a:ext>
              </a:extLst>
            </p:cNvPr>
            <p:cNvSpPr/>
            <p:nvPr/>
          </p:nvSpPr>
          <p:spPr>
            <a:xfrm>
              <a:off x="2932884" y="4442136"/>
              <a:ext cx="8168318" cy="29170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2D74CDB1-B1E2-41F4-9CDC-3ED6B7A06A23}"/>
                </a:ext>
              </a:extLst>
            </p:cNvPr>
            <p:cNvSpPr/>
            <p:nvPr/>
          </p:nvSpPr>
          <p:spPr>
            <a:xfrm>
              <a:off x="2932885" y="3931308"/>
              <a:ext cx="8168317" cy="29170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16" name="연결선: 꺾임 15">
              <a:extLst>
                <a:ext uri="{FF2B5EF4-FFF2-40B4-BE49-F238E27FC236}">
                  <a16:creationId xmlns:a16="http://schemas.microsoft.com/office/drawing/2014/main" id="{02EE80E0-269A-4DA2-8463-F22806DBB779}"/>
                </a:ext>
              </a:extLst>
            </p:cNvPr>
            <p:cNvCxnSpPr>
              <a:stCxn id="19" idx="1"/>
              <a:endCxn id="14" idx="1"/>
            </p:cNvCxnSpPr>
            <p:nvPr/>
          </p:nvCxnSpPr>
          <p:spPr>
            <a:xfrm rot="10800000" flipV="1">
              <a:off x="2932885" y="4077161"/>
              <a:ext cx="1" cy="510828"/>
            </a:xfrm>
            <a:prstGeom prst="bentConnector3">
              <a:avLst>
                <a:gd name="adj1" fmla="val 22860100000"/>
              </a:avLst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4" name="화살표: 아래쪽 43">
            <a:extLst>
              <a:ext uri="{FF2B5EF4-FFF2-40B4-BE49-F238E27FC236}">
                <a16:creationId xmlns:a16="http://schemas.microsoft.com/office/drawing/2014/main" id="{6DA86DAB-4578-4019-8C71-571B9CD6FD42}"/>
              </a:ext>
            </a:extLst>
          </p:cNvPr>
          <p:cNvSpPr/>
          <p:nvPr/>
        </p:nvSpPr>
        <p:spPr>
          <a:xfrm>
            <a:off x="6222564" y="4982200"/>
            <a:ext cx="282102" cy="544629"/>
          </a:xfrm>
          <a:prstGeom prst="down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Google Shape;314;p28">
            <a:extLst>
              <a:ext uri="{FF2B5EF4-FFF2-40B4-BE49-F238E27FC236}">
                <a16:creationId xmlns:a16="http://schemas.microsoft.com/office/drawing/2014/main" id="{8F9436AD-76E7-471F-AF73-80B7D7D1295A}"/>
              </a:ext>
            </a:extLst>
          </p:cNvPr>
          <p:cNvSpPr txBox="1"/>
          <p:nvPr/>
        </p:nvSpPr>
        <p:spPr>
          <a:xfrm>
            <a:off x="757375" y="142950"/>
            <a:ext cx="3627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dirty="0">
                <a:solidFill>
                  <a:schemeClr val="dk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프로젝트 </a:t>
            </a:r>
            <a:r>
              <a:rPr lang="ko-KR" altLang="en-US" sz="2400" dirty="0">
                <a:solidFill>
                  <a:schemeClr val="dk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내용</a:t>
            </a:r>
            <a:endParaRPr sz="2400" b="0" i="0" u="none" strike="noStrike" cap="none" dirty="0">
              <a:solidFill>
                <a:schemeClr val="dk1"/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  <a:sym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A7CF9A2-110C-4DC0-8671-C378C6F02518}"/>
              </a:ext>
            </a:extLst>
          </p:cNvPr>
          <p:cNvSpPr txBox="1"/>
          <p:nvPr/>
        </p:nvSpPr>
        <p:spPr>
          <a:xfrm>
            <a:off x="5932209" y="3796587"/>
            <a:ext cx="12398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Routing key</a:t>
            </a:r>
          </a:p>
          <a:p>
            <a:r>
              <a:rPr lang="en-US" altLang="ko-KR" dirty="0"/>
              <a:t>: </a:t>
            </a:r>
            <a:r>
              <a:rPr lang="en-US" altLang="ko-KR" dirty="0" err="1"/>
              <a:t>dw.product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467839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2" name="Google Shape;312;p28"/>
          <p:cNvCxnSpPr/>
          <p:nvPr/>
        </p:nvCxnSpPr>
        <p:spPr>
          <a:xfrm>
            <a:off x="757382" y="922651"/>
            <a:ext cx="10387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7" name="Picture 18" descr="Cloud Gateway logo | RealWire RealResource">
            <a:extLst>
              <a:ext uri="{FF2B5EF4-FFF2-40B4-BE49-F238E27FC236}">
                <a16:creationId xmlns:a16="http://schemas.microsoft.com/office/drawing/2014/main" id="{C49D541F-9FA0-4F64-824D-707C8AB50AC5}"/>
              </a:ext>
            </a:extLst>
          </p:cNvPr>
          <p:cNvPicPr>
            <a:picLocks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08" t="19627" r="8844" b="20526"/>
          <a:stretch/>
        </p:blipFill>
        <p:spPr bwMode="auto">
          <a:xfrm>
            <a:off x="9897566" y="53495"/>
            <a:ext cx="1247016" cy="76324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0" descr="Microservice Registration With Spring Cloud Using Netflix Eureka - Part 2">
            <a:extLst>
              <a:ext uri="{FF2B5EF4-FFF2-40B4-BE49-F238E27FC236}">
                <a16:creationId xmlns:a16="http://schemas.microsoft.com/office/drawing/2014/main" id="{CDE53454-28C8-4564-BA54-EC90D4C2BAF8}"/>
              </a:ext>
            </a:extLst>
          </p:cNvPr>
          <p:cNvPicPr>
            <a:picLocks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64" t="25231" r="31792" b="25843"/>
          <a:stretch/>
        </p:blipFill>
        <p:spPr bwMode="auto">
          <a:xfrm>
            <a:off x="8518358" y="105767"/>
            <a:ext cx="1247016" cy="76392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Google Shape;313;p28">
            <a:extLst>
              <a:ext uri="{FF2B5EF4-FFF2-40B4-BE49-F238E27FC236}">
                <a16:creationId xmlns:a16="http://schemas.microsoft.com/office/drawing/2014/main" id="{583D5A01-AF4B-49E7-A6A6-0D4B836C0E70}"/>
              </a:ext>
            </a:extLst>
          </p:cNvPr>
          <p:cNvSpPr txBox="1"/>
          <p:nvPr/>
        </p:nvSpPr>
        <p:spPr>
          <a:xfrm>
            <a:off x="757374" y="600900"/>
            <a:ext cx="4271825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SzPts val="2400"/>
            </a:pPr>
            <a:r>
              <a:rPr lang="en-US" altLang="ko-KR" dirty="0">
                <a:solidFill>
                  <a:schemeClr val="dk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BACK-END </a:t>
            </a:r>
            <a:r>
              <a:rPr lang="ko-KR" altLang="en-US" dirty="0">
                <a:solidFill>
                  <a:schemeClr val="dk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사용기술</a:t>
            </a:r>
            <a:r>
              <a:rPr lang="en-US" altLang="ko-KR" dirty="0">
                <a:solidFill>
                  <a:schemeClr val="dk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– </a:t>
            </a:r>
            <a:r>
              <a:rPr lang="en-US" altLang="ko-KR" sz="14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Spring Cloud </a:t>
            </a:r>
            <a:r>
              <a:rPr lang="ko-KR" altLang="en-US" sz="14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및 </a:t>
            </a:r>
            <a:r>
              <a:rPr lang="en-US" altLang="ko-KR" sz="14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Eureka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altLang="ko-KR" b="0" i="0" u="none" strike="noStrike" cap="none" dirty="0">
                <a:solidFill>
                  <a:schemeClr val="dk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sym typeface="Arial"/>
              </a:rPr>
              <a:t>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b="0" i="0" u="none" strike="noStrike" cap="none" dirty="0">
                <a:solidFill>
                  <a:schemeClr val="dk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sym typeface="Arial"/>
              </a:rPr>
              <a:t> </a:t>
            </a:r>
            <a:endParaRPr b="0" i="0" u="none" strike="noStrike" cap="none" dirty="0">
              <a:solidFill>
                <a:schemeClr val="dk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  <a:sym typeface="Arial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044DFFB-FDD6-49C2-961E-B2315A526A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035" y="1805973"/>
            <a:ext cx="1210716" cy="1210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Spring Cloud Gateway">
            <a:extLst>
              <a:ext uri="{FF2B5EF4-FFF2-40B4-BE49-F238E27FC236}">
                <a16:creationId xmlns:a16="http://schemas.microsoft.com/office/drawing/2014/main" id="{1E1A4A38-91C2-4122-BB20-D2087B04FC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5889" y="2010493"/>
            <a:ext cx="892006" cy="801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E5D27D06-B882-49AF-8131-FFACB24BA0BA}"/>
              </a:ext>
            </a:extLst>
          </p:cNvPr>
          <p:cNvSpPr/>
          <p:nvPr/>
        </p:nvSpPr>
        <p:spPr>
          <a:xfrm>
            <a:off x="3016878" y="1445436"/>
            <a:ext cx="7994833" cy="4124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086" name="Picture 14" descr="logo-eureka-02 – Penta">
            <a:extLst>
              <a:ext uri="{FF2B5EF4-FFF2-40B4-BE49-F238E27FC236}">
                <a16:creationId xmlns:a16="http://schemas.microsoft.com/office/drawing/2014/main" id="{E8A2F6ED-AE37-41A6-946E-C3016D16AC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5482" y="1022108"/>
            <a:ext cx="2179991" cy="560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3A17B93A-9ECF-4184-AF7E-D2878DD130C8}"/>
              </a:ext>
            </a:extLst>
          </p:cNvPr>
          <p:cNvSpPr/>
          <p:nvPr/>
        </p:nvSpPr>
        <p:spPr>
          <a:xfrm>
            <a:off x="6824601" y="2327082"/>
            <a:ext cx="2940773" cy="4029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Store service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3076" name="Picture 4" descr="Spring Boot (@springboot) | Twitter">
            <a:extLst>
              <a:ext uri="{FF2B5EF4-FFF2-40B4-BE49-F238E27FC236}">
                <a16:creationId xmlns:a16="http://schemas.microsoft.com/office/drawing/2014/main" id="{EA943157-8358-44B8-A22B-D88CEF9C7B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06" t="17627" r="15225" b="17198"/>
          <a:stretch/>
        </p:blipFill>
        <p:spPr bwMode="auto">
          <a:xfrm>
            <a:off x="6587045" y="2124941"/>
            <a:ext cx="533558" cy="499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9D48D7A7-1DC3-4966-8CDE-466A45C3D21F}"/>
              </a:ext>
            </a:extLst>
          </p:cNvPr>
          <p:cNvSpPr/>
          <p:nvPr/>
        </p:nvSpPr>
        <p:spPr>
          <a:xfrm>
            <a:off x="6824601" y="3077098"/>
            <a:ext cx="2940773" cy="4029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tx1"/>
                </a:solidFill>
              </a:rPr>
              <a:t>Store_manager</a:t>
            </a:r>
            <a:r>
              <a:rPr lang="en-US" altLang="ko-KR" dirty="0">
                <a:solidFill>
                  <a:schemeClr val="tx1"/>
                </a:solidFill>
              </a:rPr>
              <a:t> service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24" name="Picture 4" descr="Spring Boot (@springboot) | Twitter">
            <a:extLst>
              <a:ext uri="{FF2B5EF4-FFF2-40B4-BE49-F238E27FC236}">
                <a16:creationId xmlns:a16="http://schemas.microsoft.com/office/drawing/2014/main" id="{32025225-B175-44A7-B02A-047DD9833D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06" t="17627" r="15225" b="17198"/>
          <a:stretch/>
        </p:blipFill>
        <p:spPr bwMode="auto">
          <a:xfrm>
            <a:off x="6587045" y="2874957"/>
            <a:ext cx="533558" cy="499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4AFBB068-7D8E-4AB2-9BA3-3417AF021183}"/>
              </a:ext>
            </a:extLst>
          </p:cNvPr>
          <p:cNvSpPr/>
          <p:nvPr/>
        </p:nvSpPr>
        <p:spPr>
          <a:xfrm>
            <a:off x="6824601" y="3781603"/>
            <a:ext cx="2940773" cy="4029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tx1"/>
                </a:solidFill>
              </a:rPr>
              <a:t>Livecommerce</a:t>
            </a:r>
            <a:r>
              <a:rPr lang="en-US" altLang="ko-KR" dirty="0">
                <a:solidFill>
                  <a:schemeClr val="tx1"/>
                </a:solidFill>
              </a:rPr>
              <a:t> service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26" name="Picture 4" descr="Spring Boot (@springboot) | Twitter">
            <a:extLst>
              <a:ext uri="{FF2B5EF4-FFF2-40B4-BE49-F238E27FC236}">
                <a16:creationId xmlns:a16="http://schemas.microsoft.com/office/drawing/2014/main" id="{E2DB9DEE-1740-4AF4-A423-328E959692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06" t="17627" r="15225" b="17198"/>
          <a:stretch/>
        </p:blipFill>
        <p:spPr bwMode="auto">
          <a:xfrm>
            <a:off x="6587045" y="3579462"/>
            <a:ext cx="533558" cy="499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FA6CCB60-CF3E-4A42-A5FD-9865D21E9DDF}"/>
              </a:ext>
            </a:extLst>
          </p:cNvPr>
          <p:cNvSpPr/>
          <p:nvPr/>
        </p:nvSpPr>
        <p:spPr>
          <a:xfrm>
            <a:off x="6824601" y="4487056"/>
            <a:ext cx="2940773" cy="402908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tx1"/>
                </a:solidFill>
              </a:rPr>
              <a:t>Livecommerce_manager</a:t>
            </a:r>
            <a:r>
              <a:rPr lang="en-US" altLang="ko-KR" dirty="0">
                <a:solidFill>
                  <a:schemeClr val="tx1"/>
                </a:solidFill>
              </a:rPr>
              <a:t> service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28" name="Picture 4" descr="Spring Boot (@springboot) | Twitter">
            <a:extLst>
              <a:ext uri="{FF2B5EF4-FFF2-40B4-BE49-F238E27FC236}">
                <a16:creationId xmlns:a16="http://schemas.microsoft.com/office/drawing/2014/main" id="{08B075D2-A7D7-49F1-A7C8-2BFD7B080E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06" t="17627" r="15225" b="17198"/>
          <a:stretch/>
        </p:blipFill>
        <p:spPr bwMode="auto">
          <a:xfrm>
            <a:off x="6587045" y="4284915"/>
            <a:ext cx="533558" cy="499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B90363E-310D-4FB6-A371-BF0983808B5B}"/>
              </a:ext>
            </a:extLst>
          </p:cNvPr>
          <p:cNvSpPr txBox="1"/>
          <p:nvPr/>
        </p:nvSpPr>
        <p:spPr>
          <a:xfrm>
            <a:off x="3363690" y="2920038"/>
            <a:ext cx="1486030" cy="3094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Cloud Gateway</a:t>
            </a: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7C8DBCE-0872-46DD-A7BE-7D73D300AB49}"/>
              </a:ext>
            </a:extLst>
          </p:cNvPr>
          <p:cNvSpPr txBox="1"/>
          <p:nvPr/>
        </p:nvSpPr>
        <p:spPr>
          <a:xfrm>
            <a:off x="1030937" y="2920873"/>
            <a:ext cx="5949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User</a:t>
            </a:r>
            <a:endParaRPr lang="ko-KR" altLang="en-US" dirty="0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C6A9F664-AB5D-4EA9-B08B-7D8F2AEE1D30}"/>
              </a:ext>
            </a:extLst>
          </p:cNvPr>
          <p:cNvCxnSpPr>
            <a:stCxn id="3074" idx="3"/>
          </p:cNvCxnSpPr>
          <p:nvPr/>
        </p:nvCxnSpPr>
        <p:spPr>
          <a:xfrm>
            <a:off x="1933751" y="2411331"/>
            <a:ext cx="1383381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D2B0940F-3DBE-40CF-ACED-C87825535274}"/>
              </a:ext>
            </a:extLst>
          </p:cNvPr>
          <p:cNvSpPr txBox="1"/>
          <p:nvPr/>
        </p:nvSpPr>
        <p:spPr>
          <a:xfrm>
            <a:off x="2181029" y="2103554"/>
            <a:ext cx="8888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Request</a:t>
            </a:r>
            <a:endParaRPr lang="ko-KR" altLang="en-US" dirty="0"/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A2EB4B97-54DB-4D51-8143-3D48C8F82F33}"/>
              </a:ext>
            </a:extLst>
          </p:cNvPr>
          <p:cNvCxnSpPr>
            <a:cxnSpLocks/>
          </p:cNvCxnSpPr>
          <p:nvPr/>
        </p:nvCxnSpPr>
        <p:spPr>
          <a:xfrm>
            <a:off x="4800168" y="2374507"/>
            <a:ext cx="1658998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연결선: 꺾임 39">
            <a:extLst>
              <a:ext uri="{FF2B5EF4-FFF2-40B4-BE49-F238E27FC236}">
                <a16:creationId xmlns:a16="http://schemas.microsoft.com/office/drawing/2014/main" id="{6E2920FD-B7E1-4F49-B6DD-CAD3C023FEC4}"/>
              </a:ext>
            </a:extLst>
          </p:cNvPr>
          <p:cNvCxnSpPr>
            <a:cxnSpLocks/>
          </p:cNvCxnSpPr>
          <p:nvPr/>
        </p:nvCxnSpPr>
        <p:spPr>
          <a:xfrm rot="16200000" flipH="1">
            <a:off x="4539585" y="2635091"/>
            <a:ext cx="2176290" cy="1655124"/>
          </a:xfrm>
          <a:prstGeom prst="bentConnector3">
            <a:avLst>
              <a:gd name="adj1" fmla="val 99953"/>
            </a:avLst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BFA8C104-3869-4D23-8B5C-7A5BD051A393}"/>
              </a:ext>
            </a:extLst>
          </p:cNvPr>
          <p:cNvSpPr txBox="1"/>
          <p:nvPr/>
        </p:nvSpPr>
        <p:spPr>
          <a:xfrm>
            <a:off x="5327938" y="2043366"/>
            <a:ext cx="717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Route</a:t>
            </a:r>
            <a:endParaRPr lang="ko-KR" alt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C209C35-8237-4260-BC39-111504AA435C}"/>
              </a:ext>
            </a:extLst>
          </p:cNvPr>
          <p:cNvSpPr txBox="1"/>
          <p:nvPr/>
        </p:nvSpPr>
        <p:spPr>
          <a:xfrm>
            <a:off x="6669300" y="1562110"/>
            <a:ext cx="13073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Eureka server</a:t>
            </a:r>
            <a:endParaRPr lang="ko-KR" altLang="en-US" dirty="0"/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FB52E261-676D-4666-A735-D1FE5787D1D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3886" y="4649895"/>
            <a:ext cx="5953159" cy="1688098"/>
          </a:xfrm>
          <a:prstGeom prst="rect">
            <a:avLst/>
          </a:prstGeom>
        </p:spPr>
      </p:pic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70D5C5FE-5EDC-4F5D-B40E-2676ECDB90DE}"/>
              </a:ext>
            </a:extLst>
          </p:cNvPr>
          <p:cNvCxnSpPr>
            <a:cxnSpLocks/>
          </p:cNvCxnSpPr>
          <p:nvPr/>
        </p:nvCxnSpPr>
        <p:spPr>
          <a:xfrm>
            <a:off x="4809269" y="3139300"/>
            <a:ext cx="1658998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C03C1C37-26E3-449B-80C3-D7CBC1EC1E06}"/>
              </a:ext>
            </a:extLst>
          </p:cNvPr>
          <p:cNvCxnSpPr>
            <a:cxnSpLocks/>
          </p:cNvCxnSpPr>
          <p:nvPr/>
        </p:nvCxnSpPr>
        <p:spPr>
          <a:xfrm>
            <a:off x="4809269" y="3834727"/>
            <a:ext cx="1658998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Google Shape;314;p28">
            <a:extLst>
              <a:ext uri="{FF2B5EF4-FFF2-40B4-BE49-F238E27FC236}">
                <a16:creationId xmlns:a16="http://schemas.microsoft.com/office/drawing/2014/main" id="{AF8B8F3C-0885-451D-AD15-506741971B1F}"/>
              </a:ext>
            </a:extLst>
          </p:cNvPr>
          <p:cNvSpPr txBox="1"/>
          <p:nvPr/>
        </p:nvSpPr>
        <p:spPr>
          <a:xfrm>
            <a:off x="757375" y="142950"/>
            <a:ext cx="3627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dirty="0">
                <a:solidFill>
                  <a:schemeClr val="dk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프로젝트 </a:t>
            </a:r>
            <a:r>
              <a:rPr lang="ko-KR" altLang="en-US" sz="2400" dirty="0">
                <a:solidFill>
                  <a:schemeClr val="dk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내용</a:t>
            </a:r>
            <a:endParaRPr sz="2400" b="0" i="0" u="none" strike="noStrike" cap="none" dirty="0">
              <a:solidFill>
                <a:schemeClr val="dk1"/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995905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2" name="Google Shape;312;p28"/>
          <p:cNvCxnSpPr/>
          <p:nvPr/>
        </p:nvCxnSpPr>
        <p:spPr>
          <a:xfrm>
            <a:off x="757382" y="922651"/>
            <a:ext cx="10387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13" name="Google Shape;313;p28"/>
          <p:cNvSpPr txBox="1"/>
          <p:nvPr/>
        </p:nvSpPr>
        <p:spPr>
          <a:xfrm>
            <a:off x="757375" y="600900"/>
            <a:ext cx="3627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altLang="en-US" dirty="0">
                <a:solidFill>
                  <a:schemeClr val="dk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배포</a:t>
            </a:r>
            <a:r>
              <a:rPr lang="en-US" altLang="ko-KR" dirty="0">
                <a:solidFill>
                  <a:schemeClr val="dk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– FRONT-END</a:t>
            </a:r>
            <a:endParaRPr b="0" i="0" u="none" strike="noStrike" cap="none" dirty="0">
              <a:solidFill>
                <a:schemeClr val="dk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  <a:sym typeface="Arial"/>
            </a:endParaRPr>
          </a:p>
        </p:txBody>
      </p:sp>
      <p:pic>
        <p:nvPicPr>
          <p:cNvPr id="3074" name="Picture 2" descr="aws-cli-logo | Manjaro dot site">
            <a:extLst>
              <a:ext uri="{FF2B5EF4-FFF2-40B4-BE49-F238E27FC236}">
                <a16:creationId xmlns:a16="http://schemas.microsoft.com/office/drawing/2014/main" id="{EF6CB949-D1E5-4A61-A3F2-5F9BD2303A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8905" y="1568654"/>
            <a:ext cx="2762250" cy="1657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65CBE23-4D79-4596-AA1F-E75F840FC04B}"/>
              </a:ext>
            </a:extLst>
          </p:cNvPr>
          <p:cNvSpPr txBox="1"/>
          <p:nvPr/>
        </p:nvSpPr>
        <p:spPr>
          <a:xfrm>
            <a:off x="7246853" y="2722516"/>
            <a:ext cx="7756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접속키</a:t>
            </a:r>
          </a:p>
        </p:txBody>
      </p:sp>
      <p:pic>
        <p:nvPicPr>
          <p:cNvPr id="14" name="Picture 10" descr="AWS S3 비용 절감하기 (feat. 크로미움 favicon cache 버그)">
            <a:extLst>
              <a:ext uri="{FF2B5EF4-FFF2-40B4-BE49-F238E27FC236}">
                <a16:creationId xmlns:a16="http://schemas.microsoft.com/office/drawing/2014/main" id="{66DC3ABA-B87F-4D0C-9C56-75E58FB45405}"/>
              </a:ext>
            </a:extLst>
          </p:cNvPr>
          <p:cNvPicPr>
            <a:picLocks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 bwMode="auto">
          <a:xfrm>
            <a:off x="1231240" y="3930292"/>
            <a:ext cx="2466975" cy="178182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2" descr="Vue.js 를 시작하기에 앞서 ...">
            <a:extLst>
              <a:ext uri="{FF2B5EF4-FFF2-40B4-BE49-F238E27FC236}">
                <a16:creationId xmlns:a16="http://schemas.microsoft.com/office/drawing/2014/main" id="{E1E621CE-63A5-4D2A-A031-1CF6D8F73F0C}"/>
              </a:ext>
            </a:extLst>
          </p:cNvPr>
          <p:cNvPicPr>
            <a:picLocks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27" t="-1001" r="26086" b="1001"/>
          <a:stretch/>
        </p:blipFill>
        <p:spPr bwMode="auto">
          <a:xfrm>
            <a:off x="1796511" y="1563892"/>
            <a:ext cx="1336432" cy="166687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33008B3D-7C61-4561-9B05-058146CDDE36}"/>
              </a:ext>
            </a:extLst>
          </p:cNvPr>
          <p:cNvCxnSpPr>
            <a:stCxn id="22" idx="2"/>
            <a:endCxn id="14" idx="0"/>
          </p:cNvCxnSpPr>
          <p:nvPr/>
        </p:nvCxnSpPr>
        <p:spPr>
          <a:xfrm>
            <a:off x="2464727" y="3230767"/>
            <a:ext cx="1" cy="69952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2B295BC9-6C42-441A-9AAF-C850EA7C4D31}"/>
              </a:ext>
            </a:extLst>
          </p:cNvPr>
          <p:cNvSpPr txBox="1"/>
          <p:nvPr/>
        </p:nvSpPr>
        <p:spPr>
          <a:xfrm>
            <a:off x="1748866" y="3351294"/>
            <a:ext cx="7744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deploy</a:t>
            </a:r>
            <a:endParaRPr lang="ko-KR" altLang="en-US" dirty="0"/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0FD32EAB-53A2-4246-9F6E-39C254F7E19D}"/>
              </a:ext>
            </a:extLst>
          </p:cNvPr>
          <p:cNvCxnSpPr>
            <a:cxnSpLocks/>
          </p:cNvCxnSpPr>
          <p:nvPr/>
        </p:nvCxnSpPr>
        <p:spPr>
          <a:xfrm>
            <a:off x="3696534" y="5016545"/>
            <a:ext cx="130651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8E764287-F3A3-4945-A751-ADBA68B45F15}"/>
              </a:ext>
            </a:extLst>
          </p:cNvPr>
          <p:cNvSpPr txBox="1"/>
          <p:nvPr/>
        </p:nvSpPr>
        <p:spPr>
          <a:xfrm>
            <a:off x="3698604" y="4323714"/>
            <a:ext cx="13130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Origin request</a:t>
            </a:r>
            <a:endParaRPr lang="ko-KR" altLang="en-US" dirty="0"/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94D5ABF4-DE97-46C7-A965-00F371D40000}"/>
              </a:ext>
            </a:extLst>
          </p:cNvPr>
          <p:cNvCxnSpPr>
            <a:cxnSpLocks/>
            <a:stCxn id="3074" idx="1"/>
            <a:endCxn id="22" idx="3"/>
          </p:cNvCxnSpPr>
          <p:nvPr/>
        </p:nvCxnSpPr>
        <p:spPr>
          <a:xfrm flipH="1">
            <a:off x="3132943" y="2397329"/>
            <a:ext cx="1165962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1137DF67-D44D-468D-918E-4A7C27325AC4}"/>
              </a:ext>
            </a:extLst>
          </p:cNvPr>
          <p:cNvSpPr txBox="1"/>
          <p:nvPr/>
        </p:nvSpPr>
        <p:spPr>
          <a:xfrm>
            <a:off x="3047708" y="2063098"/>
            <a:ext cx="13364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aws</a:t>
            </a:r>
            <a:r>
              <a:rPr lang="en-US" altLang="ko-KR" dirty="0"/>
              <a:t> configure</a:t>
            </a:r>
            <a:endParaRPr lang="ko-KR" altLang="en-US" dirty="0"/>
          </a:p>
        </p:txBody>
      </p:sp>
      <p:pic>
        <p:nvPicPr>
          <p:cNvPr id="8" name="Picture 16" descr="AWS IAM(Identity and Access Management) 개념 정리">
            <a:extLst>
              <a:ext uri="{FF2B5EF4-FFF2-40B4-BE49-F238E27FC236}">
                <a16:creationId xmlns:a16="http://schemas.microsoft.com/office/drawing/2014/main" id="{56F7B8B2-363E-4F9A-A35C-AECD3E812586}"/>
              </a:ext>
            </a:extLst>
          </p:cNvPr>
          <p:cNvPicPr>
            <a:picLocks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 bwMode="auto">
          <a:xfrm>
            <a:off x="7190650" y="2026572"/>
            <a:ext cx="791096" cy="69952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AFA3E6A3-0FFB-4B20-BA22-34059919DEF2}"/>
              </a:ext>
            </a:extLst>
          </p:cNvPr>
          <p:cNvSpPr txBox="1"/>
          <p:nvPr/>
        </p:nvSpPr>
        <p:spPr>
          <a:xfrm>
            <a:off x="3215239" y="2463483"/>
            <a:ext cx="9625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통신 완료</a:t>
            </a:r>
          </a:p>
        </p:txBody>
      </p:sp>
      <p:sp>
        <p:nvSpPr>
          <p:cNvPr id="34" name="더하기 기호 33">
            <a:extLst>
              <a:ext uri="{FF2B5EF4-FFF2-40B4-BE49-F238E27FC236}">
                <a16:creationId xmlns:a16="http://schemas.microsoft.com/office/drawing/2014/main" id="{B987CC24-5927-4C00-A8CB-4D9788F3C39F}"/>
              </a:ext>
            </a:extLst>
          </p:cNvPr>
          <p:cNvSpPr/>
          <p:nvPr/>
        </p:nvSpPr>
        <p:spPr>
          <a:xfrm>
            <a:off x="7110357" y="2305204"/>
            <a:ext cx="121076" cy="131340"/>
          </a:xfrm>
          <a:prstGeom prst="mathPlu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176D4ED2-A490-4161-9ED7-9729771013D9}"/>
              </a:ext>
            </a:extLst>
          </p:cNvPr>
          <p:cNvSpPr/>
          <p:nvPr/>
        </p:nvSpPr>
        <p:spPr>
          <a:xfrm>
            <a:off x="5323144" y="4209358"/>
            <a:ext cx="2511934" cy="1274114"/>
          </a:xfrm>
          <a:prstGeom prst="roundRect">
            <a:avLst/>
          </a:prstGeom>
          <a:solidFill>
            <a:srgbClr val="E5D9D9"/>
          </a:solidFill>
          <a:ln>
            <a:solidFill>
              <a:srgbClr val="E5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</a:rPr>
              <a:t>CloudFront cache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  <p:pic>
        <p:nvPicPr>
          <p:cNvPr id="5122" name="Picture 2" descr="Amazon CloudFront with Drupal 8">
            <a:extLst>
              <a:ext uri="{FF2B5EF4-FFF2-40B4-BE49-F238E27FC236}">
                <a16:creationId xmlns:a16="http://schemas.microsoft.com/office/drawing/2014/main" id="{197C39C1-8FAF-47B3-B7F9-A8FBCDC3F5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34416" y1="65244" x2="34416" y2="65244"/>
                        <a14:foregroundMark x1="34091" y1="59756" x2="34091" y2="597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7070" y="3755205"/>
            <a:ext cx="1705844" cy="908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">
            <a:extLst>
              <a:ext uri="{FF2B5EF4-FFF2-40B4-BE49-F238E27FC236}">
                <a16:creationId xmlns:a16="http://schemas.microsoft.com/office/drawing/2014/main" id="{5A04951C-311C-483D-8470-3AE46EBD9A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0007" y="4151095"/>
            <a:ext cx="1210716" cy="1210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C0592623-21B5-4EC5-A4E4-E167E409BC33}"/>
              </a:ext>
            </a:extLst>
          </p:cNvPr>
          <p:cNvSpPr txBox="1"/>
          <p:nvPr/>
        </p:nvSpPr>
        <p:spPr>
          <a:xfrm>
            <a:off x="9623100" y="5178987"/>
            <a:ext cx="9961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End User</a:t>
            </a:r>
            <a:endParaRPr lang="ko-KR" altLang="en-US" dirty="0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1C3AE46A-BE20-493B-AF55-87A18E4613B8}"/>
              </a:ext>
            </a:extLst>
          </p:cNvPr>
          <p:cNvCxnSpPr/>
          <p:nvPr/>
        </p:nvCxnSpPr>
        <p:spPr>
          <a:xfrm flipH="1">
            <a:off x="8022529" y="4663512"/>
            <a:ext cx="1303506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976977D2-ED13-4F5B-AC2B-F39CF04F30C7}"/>
              </a:ext>
            </a:extLst>
          </p:cNvPr>
          <p:cNvCxnSpPr>
            <a:cxnSpLocks/>
          </p:cNvCxnSpPr>
          <p:nvPr/>
        </p:nvCxnSpPr>
        <p:spPr>
          <a:xfrm>
            <a:off x="8022529" y="5016545"/>
            <a:ext cx="1303506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DD0F9B0A-4DF9-4FA7-A2E3-FEEC87E3EFAD}"/>
              </a:ext>
            </a:extLst>
          </p:cNvPr>
          <p:cNvSpPr txBox="1"/>
          <p:nvPr/>
        </p:nvSpPr>
        <p:spPr>
          <a:xfrm>
            <a:off x="8022529" y="4305641"/>
            <a:ext cx="13850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Viewer request</a:t>
            </a:r>
            <a:endParaRPr lang="ko-KR" alt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BDCB25D-D234-40CC-BC5C-65041B590E4F}"/>
              </a:ext>
            </a:extLst>
          </p:cNvPr>
          <p:cNvSpPr txBox="1"/>
          <p:nvPr/>
        </p:nvSpPr>
        <p:spPr>
          <a:xfrm>
            <a:off x="7981746" y="5016545"/>
            <a:ext cx="15073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Viewer response</a:t>
            </a:r>
            <a:endParaRPr lang="ko-KR" altLang="en-US" dirty="0"/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5E3DEB27-A686-4A45-BAA9-BE30098116E7}"/>
              </a:ext>
            </a:extLst>
          </p:cNvPr>
          <p:cNvCxnSpPr/>
          <p:nvPr/>
        </p:nvCxnSpPr>
        <p:spPr>
          <a:xfrm flipH="1">
            <a:off x="3660646" y="4671118"/>
            <a:ext cx="1303506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1132A759-3194-465C-AA4A-80FC10EC023C}"/>
              </a:ext>
            </a:extLst>
          </p:cNvPr>
          <p:cNvSpPr txBox="1"/>
          <p:nvPr/>
        </p:nvSpPr>
        <p:spPr>
          <a:xfrm>
            <a:off x="3686073" y="4998099"/>
            <a:ext cx="14496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Origin response</a:t>
            </a:r>
            <a:endParaRPr lang="ko-KR" altLang="en-US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75B613F-F31E-4ADA-9C61-406DC2E4B5ED}"/>
              </a:ext>
            </a:extLst>
          </p:cNvPr>
          <p:cNvSpPr txBox="1"/>
          <p:nvPr/>
        </p:nvSpPr>
        <p:spPr>
          <a:xfrm>
            <a:off x="1499324" y="2520832"/>
            <a:ext cx="594373" cy="315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build</a:t>
            </a:r>
            <a:endParaRPr lang="ko-KR" altLang="en-US" dirty="0"/>
          </a:p>
        </p:txBody>
      </p:sp>
      <p:sp>
        <p:nvSpPr>
          <p:cNvPr id="30" name="Google Shape;314;p28">
            <a:extLst>
              <a:ext uri="{FF2B5EF4-FFF2-40B4-BE49-F238E27FC236}">
                <a16:creationId xmlns:a16="http://schemas.microsoft.com/office/drawing/2014/main" id="{AFE6E4AB-9244-45D0-9E26-86FA3AE9A066}"/>
              </a:ext>
            </a:extLst>
          </p:cNvPr>
          <p:cNvSpPr txBox="1"/>
          <p:nvPr/>
        </p:nvSpPr>
        <p:spPr>
          <a:xfrm>
            <a:off x="757375" y="142950"/>
            <a:ext cx="3627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dirty="0">
                <a:solidFill>
                  <a:schemeClr val="dk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프로젝트 </a:t>
            </a:r>
            <a:r>
              <a:rPr lang="ko-KR" altLang="en-US" sz="2400" dirty="0">
                <a:solidFill>
                  <a:schemeClr val="dk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내용</a:t>
            </a:r>
            <a:endParaRPr sz="2400" b="0" i="0" u="none" strike="noStrike" cap="none" dirty="0">
              <a:solidFill>
                <a:schemeClr val="dk1"/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670710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4" descr="2021-03-05 10분만에 배우는 Github 커밋">
            <a:extLst>
              <a:ext uri="{FF2B5EF4-FFF2-40B4-BE49-F238E27FC236}">
                <a16:creationId xmlns:a16="http://schemas.microsoft.com/office/drawing/2014/main" id="{0AD00269-022D-4D47-9C22-3CEEEB519B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9892" y="1316003"/>
            <a:ext cx="2160000" cy="12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12" name="Google Shape;312;p28"/>
          <p:cNvCxnSpPr/>
          <p:nvPr/>
        </p:nvCxnSpPr>
        <p:spPr>
          <a:xfrm>
            <a:off x="757382" y="922651"/>
            <a:ext cx="10387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8" name="Picture 22" descr="gradle png 이미지 검색결과&quot;">
            <a:extLst>
              <a:ext uri="{FF2B5EF4-FFF2-40B4-BE49-F238E27FC236}">
                <a16:creationId xmlns:a16="http://schemas.microsoft.com/office/drawing/2014/main" id="{BC4F9EE1-5CDC-49D5-80D6-8360A49082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904399" y="3257889"/>
            <a:ext cx="1404894" cy="1053671"/>
          </a:xfrm>
          <a:prstGeom prst="rect">
            <a:avLst/>
          </a:prstGeom>
          <a:noFill/>
        </p:spPr>
      </p:pic>
      <p:pic>
        <p:nvPicPr>
          <p:cNvPr id="37" name="Picture 24" descr="spring boot png 이미지 검색결과&quot;">
            <a:extLst>
              <a:ext uri="{FF2B5EF4-FFF2-40B4-BE49-F238E27FC236}">
                <a16:creationId xmlns:a16="http://schemas.microsoft.com/office/drawing/2014/main" id="{C9DE906F-B60E-4FDA-9340-23644425C0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593510" y="5476875"/>
            <a:ext cx="1132764" cy="594701"/>
          </a:xfrm>
          <a:prstGeom prst="rect">
            <a:avLst/>
          </a:prstGeom>
          <a:noFill/>
        </p:spPr>
      </p:pic>
      <p:pic>
        <p:nvPicPr>
          <p:cNvPr id="10" name="Picture 26" descr="ssh png 이미지 검색결과&quot;">
            <a:extLst>
              <a:ext uri="{FF2B5EF4-FFF2-40B4-BE49-F238E27FC236}">
                <a16:creationId xmlns:a16="http://schemas.microsoft.com/office/drawing/2014/main" id="{4E3A932D-2A8F-48EA-A8BB-D3E75E2B08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147471" y="3516061"/>
            <a:ext cx="1138168" cy="533822"/>
          </a:xfrm>
          <a:prstGeom prst="rect">
            <a:avLst/>
          </a:prstGeom>
          <a:noFill/>
        </p:spPr>
      </p:pic>
      <p:pic>
        <p:nvPicPr>
          <p:cNvPr id="15" name="Picture 28" descr="ssh png 이미지 검색결과&quot;">
            <a:extLst>
              <a:ext uri="{FF2B5EF4-FFF2-40B4-BE49-F238E27FC236}">
                <a16:creationId xmlns:a16="http://schemas.microsoft.com/office/drawing/2014/main" id="{CF1F64D1-495D-4E0D-95EF-990D062EFD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427223" y="5476771"/>
            <a:ext cx="571472" cy="571472"/>
          </a:xfrm>
          <a:prstGeom prst="rect">
            <a:avLst/>
          </a:prstGeom>
          <a:noFill/>
        </p:spPr>
      </p:pic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DF7C3CA4-6586-459B-BB02-67A18FE9F935}"/>
              </a:ext>
            </a:extLst>
          </p:cNvPr>
          <p:cNvCxnSpPr>
            <a:cxnSpLocks/>
            <a:stCxn id="38" idx="3"/>
            <a:endCxn id="39" idx="1"/>
          </p:cNvCxnSpPr>
          <p:nvPr/>
        </p:nvCxnSpPr>
        <p:spPr>
          <a:xfrm flipV="1">
            <a:off x="2400541" y="1920803"/>
            <a:ext cx="1679351" cy="2434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26">
            <a:extLst>
              <a:ext uri="{FF2B5EF4-FFF2-40B4-BE49-F238E27FC236}">
                <a16:creationId xmlns:a16="http://schemas.microsoft.com/office/drawing/2014/main" id="{0F509318-98B8-426A-A9FD-3F0AA2C6BD70}"/>
              </a:ext>
            </a:extLst>
          </p:cNvPr>
          <p:cNvSpPr txBox="1"/>
          <p:nvPr/>
        </p:nvSpPr>
        <p:spPr>
          <a:xfrm>
            <a:off x="2884438" y="1993342"/>
            <a:ext cx="688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push</a:t>
            </a:r>
            <a:endParaRPr lang="ko-KR" altLang="en-US" dirty="0"/>
          </a:p>
        </p:txBody>
      </p:sp>
      <p:sp>
        <p:nvSpPr>
          <p:cNvPr id="21" name="TextBox 37">
            <a:extLst>
              <a:ext uri="{FF2B5EF4-FFF2-40B4-BE49-F238E27FC236}">
                <a16:creationId xmlns:a16="http://schemas.microsoft.com/office/drawing/2014/main" id="{63AFF62A-B0F9-4C86-996C-0AA130170602}"/>
              </a:ext>
            </a:extLst>
          </p:cNvPr>
          <p:cNvSpPr txBox="1"/>
          <p:nvPr/>
        </p:nvSpPr>
        <p:spPr>
          <a:xfrm>
            <a:off x="5583349" y="2454382"/>
            <a:ext cx="1140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err="1"/>
              <a:t>webhook</a:t>
            </a:r>
            <a:endParaRPr lang="ko-KR" altLang="en-US" dirty="0"/>
          </a:p>
        </p:txBody>
      </p:sp>
      <p:sp>
        <p:nvSpPr>
          <p:cNvPr id="22" name="TextBox 39">
            <a:extLst>
              <a:ext uri="{FF2B5EF4-FFF2-40B4-BE49-F238E27FC236}">
                <a16:creationId xmlns:a16="http://schemas.microsoft.com/office/drawing/2014/main" id="{B5020937-AE56-4CE5-A996-520AD223F25A}"/>
              </a:ext>
            </a:extLst>
          </p:cNvPr>
          <p:cNvSpPr txBox="1"/>
          <p:nvPr/>
        </p:nvSpPr>
        <p:spPr>
          <a:xfrm>
            <a:off x="3487883" y="3984655"/>
            <a:ext cx="1047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build jar</a:t>
            </a:r>
            <a:endParaRPr lang="ko-KR" altLang="en-US" dirty="0"/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5B315C0-06BF-4624-A9E1-6E3FBC5BEFB6}"/>
              </a:ext>
            </a:extLst>
          </p:cNvPr>
          <p:cNvCxnSpPr>
            <a:cxnSpLocks/>
            <a:stCxn id="8" idx="1"/>
            <a:endCxn id="10" idx="3"/>
          </p:cNvCxnSpPr>
          <p:nvPr/>
        </p:nvCxnSpPr>
        <p:spPr>
          <a:xfrm flipH="1" flipV="1">
            <a:off x="2285639" y="3782972"/>
            <a:ext cx="618760" cy="1753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52316950-57E6-4A47-A98D-F077F8291083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1712959" y="4049883"/>
            <a:ext cx="3596" cy="1110405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58">
            <a:extLst>
              <a:ext uri="{FF2B5EF4-FFF2-40B4-BE49-F238E27FC236}">
                <a16:creationId xmlns:a16="http://schemas.microsoft.com/office/drawing/2014/main" id="{F399591C-5CBD-4F2A-8F7F-EC9728BD3899}"/>
              </a:ext>
            </a:extLst>
          </p:cNvPr>
          <p:cNvSpPr txBox="1"/>
          <p:nvPr/>
        </p:nvSpPr>
        <p:spPr>
          <a:xfrm>
            <a:off x="1756956" y="4331373"/>
            <a:ext cx="1277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publish jar</a:t>
            </a: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0A3AA46A-D016-492A-90E7-FB73CE8BDFD9}"/>
              </a:ext>
            </a:extLst>
          </p:cNvPr>
          <p:cNvCxnSpPr>
            <a:cxnSpLocks/>
          </p:cNvCxnSpPr>
          <p:nvPr/>
        </p:nvCxnSpPr>
        <p:spPr>
          <a:xfrm>
            <a:off x="2509199" y="5750787"/>
            <a:ext cx="1788349" cy="1172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38">
            <a:extLst>
              <a:ext uri="{FF2B5EF4-FFF2-40B4-BE49-F238E27FC236}">
                <a16:creationId xmlns:a16="http://schemas.microsoft.com/office/drawing/2014/main" id="{C91B98CD-62F9-4759-B1D5-BF7169C06179}"/>
              </a:ext>
            </a:extLst>
          </p:cNvPr>
          <p:cNvSpPr txBox="1"/>
          <p:nvPr/>
        </p:nvSpPr>
        <p:spPr>
          <a:xfrm>
            <a:off x="2965732" y="5356651"/>
            <a:ext cx="872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run jar</a:t>
            </a:r>
          </a:p>
        </p:txBody>
      </p:sp>
      <p:pic>
        <p:nvPicPr>
          <p:cNvPr id="38" name="Picture 2" descr="Developer icon PNG and SVG Vector Free Download">
            <a:extLst>
              <a:ext uri="{FF2B5EF4-FFF2-40B4-BE49-F238E27FC236}">
                <a16:creationId xmlns:a16="http://schemas.microsoft.com/office/drawing/2014/main" id="{0D6A7FA8-1108-492A-B1AD-502FA32F3A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9196" y="1394430"/>
            <a:ext cx="881345" cy="1057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AWS EC2에 Jenkins 설치하기">
            <a:extLst>
              <a:ext uri="{FF2B5EF4-FFF2-40B4-BE49-F238E27FC236}">
                <a16:creationId xmlns:a16="http://schemas.microsoft.com/office/drawing/2014/main" id="{950AC4E3-95CA-4829-B7B3-73AEC64DDB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0469" y="88426"/>
            <a:ext cx="1774113" cy="820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Google Shape;313;p28">
            <a:extLst>
              <a:ext uri="{FF2B5EF4-FFF2-40B4-BE49-F238E27FC236}">
                <a16:creationId xmlns:a16="http://schemas.microsoft.com/office/drawing/2014/main" id="{963AA6A9-DC6A-4BAE-B508-E3B2E266C8E4}"/>
              </a:ext>
            </a:extLst>
          </p:cNvPr>
          <p:cNvSpPr txBox="1"/>
          <p:nvPr/>
        </p:nvSpPr>
        <p:spPr>
          <a:xfrm>
            <a:off x="757375" y="600900"/>
            <a:ext cx="3627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altLang="en-US" dirty="0">
                <a:solidFill>
                  <a:schemeClr val="dk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배포</a:t>
            </a:r>
            <a:r>
              <a:rPr lang="en-US" altLang="ko-KR" dirty="0">
                <a:solidFill>
                  <a:schemeClr val="dk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– BACK-END(Jenkins)</a:t>
            </a:r>
            <a:endParaRPr b="0" i="0" u="none" strike="noStrike" cap="none" dirty="0">
              <a:solidFill>
                <a:schemeClr val="dk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  <a:sym typeface="Arial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0BAD2D6-8DD8-44FE-A98F-E88141AAFBB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08217" y="1218940"/>
            <a:ext cx="4441546" cy="5138525"/>
          </a:xfrm>
          <a:prstGeom prst="rect">
            <a:avLst/>
          </a:prstGeom>
        </p:spPr>
      </p:pic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03B9E82B-CF83-4568-9E63-F6D154F0BBF8}"/>
              </a:ext>
            </a:extLst>
          </p:cNvPr>
          <p:cNvSpPr/>
          <p:nvPr/>
        </p:nvSpPr>
        <p:spPr>
          <a:xfrm>
            <a:off x="757375" y="1137920"/>
            <a:ext cx="5866945" cy="166419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CB7622F5-3781-48B0-A1B2-1B5AF4412478}"/>
              </a:ext>
            </a:extLst>
          </p:cNvPr>
          <p:cNvSpPr/>
          <p:nvPr/>
        </p:nvSpPr>
        <p:spPr>
          <a:xfrm>
            <a:off x="757375" y="3049905"/>
            <a:ext cx="5866945" cy="166419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119F3F7A-CC0D-4A22-94B0-5F0D244D44FE}"/>
              </a:ext>
            </a:extLst>
          </p:cNvPr>
          <p:cNvSpPr/>
          <p:nvPr/>
        </p:nvSpPr>
        <p:spPr>
          <a:xfrm>
            <a:off x="757374" y="4942131"/>
            <a:ext cx="5866945" cy="166419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3A833404-6C8E-4032-B23A-A822EF3D01D0}"/>
              </a:ext>
            </a:extLst>
          </p:cNvPr>
          <p:cNvCxnSpPr>
            <a:cxnSpLocks/>
          </p:cNvCxnSpPr>
          <p:nvPr/>
        </p:nvCxnSpPr>
        <p:spPr>
          <a:xfrm>
            <a:off x="5597370" y="2242303"/>
            <a:ext cx="0" cy="97875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54B8CB1C-32C7-4318-B279-7D28DE48FF66}"/>
              </a:ext>
            </a:extLst>
          </p:cNvPr>
          <p:cNvSpPr/>
          <p:nvPr/>
        </p:nvSpPr>
        <p:spPr>
          <a:xfrm>
            <a:off x="580026" y="1394430"/>
            <a:ext cx="455273" cy="1209595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소</a:t>
            </a:r>
            <a:endParaRPr lang="en-US" altLang="ko-KR" dirty="0">
              <a:solidFill>
                <a:schemeClr val="tx1"/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  <a:p>
            <a:pPr algn="ctr"/>
            <a:r>
              <a:rPr lang="ko-KR" altLang="en-US" dirty="0" err="1">
                <a:solidFill>
                  <a:schemeClr val="tx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스</a:t>
            </a:r>
            <a:endParaRPr lang="en-US" altLang="ko-KR" dirty="0">
              <a:solidFill>
                <a:schemeClr val="tx1"/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관</a:t>
            </a:r>
            <a:endParaRPr lang="en-US" altLang="ko-KR" dirty="0">
              <a:solidFill>
                <a:schemeClr val="tx1"/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리</a:t>
            </a:r>
          </a:p>
        </p:txBody>
      </p:sp>
      <p:sp>
        <p:nvSpPr>
          <p:cNvPr id="67" name="사각형: 둥근 모서리 66">
            <a:extLst>
              <a:ext uri="{FF2B5EF4-FFF2-40B4-BE49-F238E27FC236}">
                <a16:creationId xmlns:a16="http://schemas.microsoft.com/office/drawing/2014/main" id="{B2F9FE39-471C-4CEE-8087-9AAA6249E238}"/>
              </a:ext>
            </a:extLst>
          </p:cNvPr>
          <p:cNvSpPr/>
          <p:nvPr/>
        </p:nvSpPr>
        <p:spPr>
          <a:xfrm>
            <a:off x="580026" y="3313595"/>
            <a:ext cx="455273" cy="1209595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빌드배포</a:t>
            </a:r>
            <a:endParaRPr lang="ko-KR" altLang="en-US" dirty="0">
              <a:solidFill>
                <a:schemeClr val="tx1"/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69" name="사각형: 둥근 모서리 68">
            <a:extLst>
              <a:ext uri="{FF2B5EF4-FFF2-40B4-BE49-F238E27FC236}">
                <a16:creationId xmlns:a16="http://schemas.microsoft.com/office/drawing/2014/main" id="{389C46C4-AB7D-4AE7-9908-E39183C9C426}"/>
              </a:ext>
            </a:extLst>
          </p:cNvPr>
          <p:cNvSpPr/>
          <p:nvPr/>
        </p:nvSpPr>
        <p:spPr>
          <a:xfrm>
            <a:off x="580340" y="5169429"/>
            <a:ext cx="455273" cy="1209595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서비스실행</a:t>
            </a:r>
          </a:p>
        </p:txBody>
      </p:sp>
      <p:pic>
        <p:nvPicPr>
          <p:cNvPr id="4098" name="Picture 2" descr="Jenkins] Jenkins &amp; Tomcat &amp; Github 자동배포 (2)">
            <a:extLst>
              <a:ext uri="{FF2B5EF4-FFF2-40B4-BE49-F238E27FC236}">
                <a16:creationId xmlns:a16="http://schemas.microsoft.com/office/drawing/2014/main" id="{05D10B1A-5562-42CC-88B1-FA1E511B13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4742" y="3350915"/>
            <a:ext cx="1210657" cy="1071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FB766C2F-275A-428B-8A02-323026D57AB6}"/>
              </a:ext>
            </a:extLst>
          </p:cNvPr>
          <p:cNvCxnSpPr>
            <a:cxnSpLocks/>
          </p:cNvCxnSpPr>
          <p:nvPr/>
        </p:nvCxnSpPr>
        <p:spPr>
          <a:xfrm flipH="1">
            <a:off x="4333486" y="3791166"/>
            <a:ext cx="681256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Google Shape;314;p28">
            <a:extLst>
              <a:ext uri="{FF2B5EF4-FFF2-40B4-BE49-F238E27FC236}">
                <a16:creationId xmlns:a16="http://schemas.microsoft.com/office/drawing/2014/main" id="{C6ED592D-97BF-4C53-A36B-835D4EA1FCF2}"/>
              </a:ext>
            </a:extLst>
          </p:cNvPr>
          <p:cNvSpPr txBox="1"/>
          <p:nvPr/>
        </p:nvSpPr>
        <p:spPr>
          <a:xfrm>
            <a:off x="757375" y="142950"/>
            <a:ext cx="3627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dirty="0">
                <a:solidFill>
                  <a:schemeClr val="dk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프로젝트 </a:t>
            </a:r>
            <a:r>
              <a:rPr lang="ko-KR" altLang="en-US" sz="2400" dirty="0">
                <a:solidFill>
                  <a:schemeClr val="dk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내용</a:t>
            </a:r>
            <a:endParaRPr sz="2400" b="0" i="0" u="none" strike="noStrike" cap="none" dirty="0">
              <a:solidFill>
                <a:schemeClr val="dk1"/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6104577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61E641D3-2D4E-4A05-8BDB-793AEEC06A06}"/>
              </a:ext>
            </a:extLst>
          </p:cNvPr>
          <p:cNvSpPr/>
          <p:nvPr/>
        </p:nvSpPr>
        <p:spPr>
          <a:xfrm>
            <a:off x="6158106" y="1195886"/>
            <a:ext cx="4764311" cy="5128337"/>
          </a:xfrm>
          <a:prstGeom prst="roundRect">
            <a:avLst/>
          </a:prstGeom>
          <a:solidFill>
            <a:srgbClr val="E5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65BFB4BE-9E40-4F32-8AF4-9922B9215819}"/>
              </a:ext>
            </a:extLst>
          </p:cNvPr>
          <p:cNvSpPr/>
          <p:nvPr/>
        </p:nvSpPr>
        <p:spPr>
          <a:xfrm>
            <a:off x="984736" y="1204319"/>
            <a:ext cx="4764311" cy="5128336"/>
          </a:xfrm>
          <a:prstGeom prst="roundRect">
            <a:avLst/>
          </a:prstGeom>
          <a:solidFill>
            <a:srgbClr val="E5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170" name="Picture 2" descr="2021-03-05 10분만에 배우는 Github 커밋">
            <a:extLst>
              <a:ext uri="{FF2B5EF4-FFF2-40B4-BE49-F238E27FC236}">
                <a16:creationId xmlns:a16="http://schemas.microsoft.com/office/drawing/2014/main" id="{16AE675B-6363-4CBD-8F49-0C023DE228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1807" y="142950"/>
            <a:ext cx="2023110" cy="804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12" name="Google Shape;312;p28"/>
          <p:cNvCxnSpPr/>
          <p:nvPr/>
        </p:nvCxnSpPr>
        <p:spPr>
          <a:xfrm>
            <a:off x="757382" y="922651"/>
            <a:ext cx="10387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13" name="Google Shape;313;p28"/>
          <p:cNvSpPr txBox="1"/>
          <p:nvPr/>
        </p:nvSpPr>
        <p:spPr>
          <a:xfrm>
            <a:off x="757375" y="600900"/>
            <a:ext cx="3627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dirty="0">
                <a:solidFill>
                  <a:schemeClr val="dk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Git </a:t>
            </a:r>
            <a:r>
              <a:rPr lang="ko-KR" altLang="en-US" dirty="0">
                <a:solidFill>
                  <a:schemeClr val="dk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버전관리</a:t>
            </a:r>
            <a:endParaRPr b="0" i="0" u="none" strike="noStrike" cap="none" dirty="0">
              <a:solidFill>
                <a:schemeClr val="dk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  <a:sym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3913E59-E2BB-45F0-A879-4023B553EF0B}"/>
              </a:ext>
            </a:extLst>
          </p:cNvPr>
          <p:cNvSpPr txBox="1"/>
          <p:nvPr/>
        </p:nvSpPr>
        <p:spPr>
          <a:xfrm>
            <a:off x="1215706" y="5442557"/>
            <a:ext cx="43023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hlinkClick r:id="rId4"/>
              </a:rPr>
              <a:t>https://github.com/5000batt/livecommerce_manager</a:t>
            </a:r>
            <a:endParaRPr lang="ko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DF0BDB5-C1EA-4D57-925E-9DAF8BD71666}"/>
              </a:ext>
            </a:extLst>
          </p:cNvPr>
          <p:cNvSpPr txBox="1"/>
          <p:nvPr/>
        </p:nvSpPr>
        <p:spPr>
          <a:xfrm>
            <a:off x="6123130" y="5442558"/>
            <a:ext cx="48885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hlinkClick r:id="rId5"/>
              </a:rPr>
              <a:t>https://github.com/5000batt/livecommerce_manager_spring</a:t>
            </a:r>
            <a:endParaRPr lang="ko-KR" altLang="en-US" dirty="0"/>
          </a:p>
        </p:txBody>
      </p:sp>
      <p:pic>
        <p:nvPicPr>
          <p:cNvPr id="7" name="그림 6" descr="테이블이(가) 표시된 사진&#10;&#10;자동 생성된 설명">
            <a:extLst>
              <a:ext uri="{FF2B5EF4-FFF2-40B4-BE49-F238E27FC236}">
                <a16:creationId xmlns:a16="http://schemas.microsoft.com/office/drawing/2014/main" id="{4BA02B5A-0C07-41BD-A7FB-27A1CE8D8A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9498" y="1889291"/>
            <a:ext cx="4539976" cy="343050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7D55A4F-148A-4395-A1EA-7E0890E3F2B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48740" y="1389729"/>
            <a:ext cx="3621492" cy="376803"/>
          </a:xfrm>
          <a:prstGeom prst="rect">
            <a:avLst/>
          </a:prstGeom>
        </p:spPr>
      </p:pic>
      <p:pic>
        <p:nvPicPr>
          <p:cNvPr id="11" name="그림 10" descr="테이블이(가) 표시된 사진&#10;&#10;자동 생성된 설명">
            <a:extLst>
              <a:ext uri="{FF2B5EF4-FFF2-40B4-BE49-F238E27FC236}">
                <a16:creationId xmlns:a16="http://schemas.microsoft.com/office/drawing/2014/main" id="{888E0247-5F59-4BD1-94D3-513C007862B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70273" y="2248066"/>
            <a:ext cx="4539976" cy="271295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B55EED1-D8F7-4C0D-A48F-04DF3D3B473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58968" y="1389729"/>
            <a:ext cx="3616847" cy="376800"/>
          </a:xfrm>
          <a:prstGeom prst="rect">
            <a:avLst/>
          </a:prstGeom>
        </p:spPr>
      </p:pic>
      <p:sp>
        <p:nvSpPr>
          <p:cNvPr id="15" name="Google Shape;314;p28">
            <a:extLst>
              <a:ext uri="{FF2B5EF4-FFF2-40B4-BE49-F238E27FC236}">
                <a16:creationId xmlns:a16="http://schemas.microsoft.com/office/drawing/2014/main" id="{44971DF7-A3CB-434D-B101-88E9E76651C1}"/>
              </a:ext>
            </a:extLst>
          </p:cNvPr>
          <p:cNvSpPr txBox="1"/>
          <p:nvPr/>
        </p:nvSpPr>
        <p:spPr>
          <a:xfrm>
            <a:off x="757375" y="142950"/>
            <a:ext cx="3627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dirty="0">
                <a:solidFill>
                  <a:schemeClr val="dk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프로젝트 </a:t>
            </a:r>
            <a:r>
              <a:rPr lang="ko-KR" altLang="en-US" sz="2400" dirty="0">
                <a:solidFill>
                  <a:schemeClr val="dk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내용</a:t>
            </a:r>
            <a:endParaRPr sz="2400" b="0" i="0" u="none" strike="noStrike" cap="none" dirty="0">
              <a:solidFill>
                <a:schemeClr val="dk1"/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8817418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34"/>
          <p:cNvSpPr txBox="1"/>
          <p:nvPr/>
        </p:nvSpPr>
        <p:spPr>
          <a:xfrm>
            <a:off x="1356049" y="2662629"/>
            <a:ext cx="9479902" cy="1107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ko-KR" sz="4400" b="0" i="0" u="none" strike="noStrike" cap="none" dirty="0">
                <a:solidFill>
                  <a:schemeClr val="dk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  <a:sym typeface="Arial"/>
              </a:rPr>
              <a:t>감사합니다</a:t>
            </a:r>
            <a:endParaRPr sz="4400" b="0" i="0" u="none" strike="noStrike" cap="none" dirty="0">
              <a:solidFill>
                <a:schemeClr val="dk1"/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  <a:sym typeface="Arial"/>
            </a:endParaRPr>
          </a:p>
        </p:txBody>
      </p:sp>
      <p:sp>
        <p:nvSpPr>
          <p:cNvPr id="4" name="Google Shape;92;p13">
            <a:extLst>
              <a:ext uri="{FF2B5EF4-FFF2-40B4-BE49-F238E27FC236}">
                <a16:creationId xmlns:a16="http://schemas.microsoft.com/office/drawing/2014/main" id="{07CFCEAE-FA5D-4756-BB1C-EB6FCAAA5029}"/>
              </a:ext>
            </a:extLst>
          </p:cNvPr>
          <p:cNvSpPr txBox="1"/>
          <p:nvPr/>
        </p:nvSpPr>
        <p:spPr>
          <a:xfrm>
            <a:off x="7806902" y="6142928"/>
            <a:ext cx="4143919" cy="507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 dirty="0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sym typeface="Arial"/>
              </a:rPr>
              <a:t>곽정원</a:t>
            </a:r>
            <a:r>
              <a:rPr lang="en-US" altLang="ko-KR" sz="1800" b="0" i="0" u="none" strike="noStrike" cap="none" dirty="0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sym typeface="Arial"/>
              </a:rPr>
              <a:t>, </a:t>
            </a:r>
            <a:r>
              <a:rPr lang="ko-KR" altLang="en-US" sz="1800" b="0" i="0" u="none" strike="noStrike" cap="none" dirty="0" err="1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sym typeface="Arial"/>
              </a:rPr>
              <a:t>곽원근</a:t>
            </a:r>
            <a:r>
              <a:rPr lang="en-US" altLang="ko-KR" sz="1800" b="0" i="0" u="none" strike="noStrike" cap="none" dirty="0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sym typeface="Arial"/>
              </a:rPr>
              <a:t>, </a:t>
            </a:r>
            <a:r>
              <a:rPr lang="ko-KR" altLang="en-US" sz="1800" b="0" i="0" u="none" strike="noStrike" cap="none" dirty="0" err="1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sym typeface="Arial"/>
              </a:rPr>
              <a:t>구희애</a:t>
            </a:r>
            <a:r>
              <a:rPr lang="en-US" altLang="ko-KR" sz="1800" b="0" i="0" u="none" strike="noStrike" cap="none" dirty="0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sym typeface="Arial"/>
              </a:rPr>
              <a:t>, </a:t>
            </a:r>
            <a:r>
              <a:rPr lang="ko-KR" altLang="en-US" sz="1800" b="0" i="0" u="none" strike="noStrike" cap="none" dirty="0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sym typeface="Arial"/>
              </a:rPr>
              <a:t>김예은</a:t>
            </a:r>
            <a:r>
              <a:rPr lang="ko-KR" sz="1800" b="0" i="0" u="none" strike="noStrike" cap="none" dirty="0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sym typeface="Arial"/>
              </a:rPr>
              <a:t> </a:t>
            </a:r>
            <a:endParaRPr sz="1800" b="0" i="0" u="none" strike="noStrike" cap="none" dirty="0">
              <a:solidFill>
                <a:srgbClr val="000000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  <a:sym typeface="Arial"/>
            </a:endParaRPr>
          </a:p>
        </p:txBody>
      </p:sp>
      <p:sp>
        <p:nvSpPr>
          <p:cNvPr id="5" name="Google Shape;92;p13">
            <a:extLst>
              <a:ext uri="{FF2B5EF4-FFF2-40B4-BE49-F238E27FC236}">
                <a16:creationId xmlns:a16="http://schemas.microsoft.com/office/drawing/2014/main" id="{75766F90-552B-4369-997B-730B744C5266}"/>
              </a:ext>
            </a:extLst>
          </p:cNvPr>
          <p:cNvSpPr txBox="1"/>
          <p:nvPr/>
        </p:nvSpPr>
        <p:spPr>
          <a:xfrm>
            <a:off x="7654502" y="5630317"/>
            <a:ext cx="4143919" cy="507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altLang="ko-KR" sz="1800" b="0" i="0" u="none" strike="noStrike" cap="none" dirty="0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sym typeface="Arial"/>
              </a:rPr>
              <a:t>4K</a:t>
            </a:r>
            <a:endParaRPr sz="1800" b="0" i="0" u="none" strike="noStrike" cap="none" dirty="0">
              <a:solidFill>
                <a:srgbClr val="000000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6"/>
          <p:cNvSpPr txBox="1"/>
          <p:nvPr/>
        </p:nvSpPr>
        <p:spPr>
          <a:xfrm>
            <a:off x="2011800" y="2759606"/>
            <a:ext cx="8168400" cy="133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2600" b="0" i="0" u="none" strike="noStrike" cap="none" dirty="0">
                <a:solidFill>
                  <a:srgbClr val="999999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sym typeface="Arial"/>
              </a:rPr>
              <a:t>마이크로 서비스 아키텍처</a:t>
            </a:r>
            <a:r>
              <a:rPr lang="ko-KR" sz="2600" b="0" i="0" u="none" strike="noStrike" cap="none" dirty="0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sym typeface="Arial"/>
              </a:rPr>
              <a:t> 기반 </a:t>
            </a:r>
            <a:endParaRPr sz="2600" b="0" i="0" u="none" strike="noStrike" cap="none" dirty="0">
              <a:solidFill>
                <a:srgbClr val="000000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  <a:sym typeface="Arial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2800" b="1" i="0" u="none" strike="noStrike" cap="none" dirty="0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전통시장 라이브 커머스</a:t>
            </a:r>
            <a:r>
              <a:rPr lang="ko-KR" sz="2800" b="1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와 스마트 스토어</a:t>
            </a:r>
            <a:endParaRPr sz="2800" b="1" i="0" u="none" strike="noStrike" cap="none" dirty="0">
              <a:solidFill>
                <a:srgbClr val="000000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119" name="Google Shape;119;p16"/>
          <p:cNvSpPr txBox="1"/>
          <p:nvPr/>
        </p:nvSpPr>
        <p:spPr>
          <a:xfrm>
            <a:off x="757375" y="600900"/>
            <a:ext cx="3627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b="0" i="0" u="none" strike="noStrike" cap="none" dirty="0">
                <a:solidFill>
                  <a:schemeClr val="dk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sym typeface="Arial"/>
              </a:rPr>
              <a:t>프로젝트 주제 </a:t>
            </a:r>
            <a:endParaRPr b="0" i="0" u="none" strike="noStrike" cap="none" dirty="0">
              <a:solidFill>
                <a:schemeClr val="dk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  <a:sym typeface="Arial"/>
            </a:endParaRPr>
          </a:p>
        </p:txBody>
      </p:sp>
      <p:sp>
        <p:nvSpPr>
          <p:cNvPr id="120" name="Google Shape;120;p16"/>
          <p:cNvSpPr txBox="1"/>
          <p:nvPr/>
        </p:nvSpPr>
        <p:spPr>
          <a:xfrm>
            <a:off x="757375" y="142950"/>
            <a:ext cx="3627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dirty="0">
                <a:solidFill>
                  <a:schemeClr val="dk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프로젝트 개요</a:t>
            </a:r>
            <a:endParaRPr sz="2400" b="0" i="0" u="none" strike="noStrike" cap="none" dirty="0">
              <a:solidFill>
                <a:schemeClr val="dk1"/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  <a:sym typeface="Arial"/>
            </a:endParaRPr>
          </a:p>
        </p:txBody>
      </p:sp>
      <p:cxnSp>
        <p:nvCxnSpPr>
          <p:cNvPr id="121" name="Google Shape;121;p16"/>
          <p:cNvCxnSpPr/>
          <p:nvPr/>
        </p:nvCxnSpPr>
        <p:spPr>
          <a:xfrm>
            <a:off x="757382" y="922651"/>
            <a:ext cx="10387166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7"/>
          <p:cNvSpPr txBox="1"/>
          <p:nvPr/>
        </p:nvSpPr>
        <p:spPr>
          <a:xfrm>
            <a:off x="1079850" y="5827175"/>
            <a:ext cx="4574700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0" i="0" u="none" strike="noStrike" cap="none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sym typeface="Arial"/>
              </a:rPr>
              <a:t>코로나 19사태로 </a:t>
            </a:r>
            <a:r>
              <a:rPr lang="ko-KR" sz="1800" b="0" i="0" u="none" strike="noStrike" cap="none" dirty="0" err="1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sym typeface="Arial"/>
              </a:rPr>
              <a:t>비대면</a:t>
            </a:r>
            <a:r>
              <a:rPr lang="ko-KR" sz="1800" b="0" i="0" u="none" strike="noStrike" cap="none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sym typeface="Arial"/>
              </a:rPr>
              <a:t> 비접촉을 추구하는 </a:t>
            </a:r>
            <a:r>
              <a:rPr lang="ko-KR" sz="1800" b="0" i="0" u="none" strike="noStrike" cap="none" dirty="0" err="1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sym typeface="Arial"/>
              </a:rPr>
              <a:t>언택트</a:t>
            </a:r>
            <a:r>
              <a:rPr lang="ko-KR" sz="1800" b="0" i="0" u="none" strike="noStrike" cap="none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sym typeface="Arial"/>
              </a:rPr>
              <a:t> 경제가 급부상</a:t>
            </a:r>
            <a:endParaRPr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27" name="Google Shape;127;p17"/>
          <p:cNvSpPr txBox="1"/>
          <p:nvPr/>
        </p:nvSpPr>
        <p:spPr>
          <a:xfrm>
            <a:off x="757375" y="600900"/>
            <a:ext cx="3627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b="0" i="0" u="none" strike="noStrike" cap="none" dirty="0">
                <a:solidFill>
                  <a:schemeClr val="dk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sym typeface="Arial"/>
              </a:rPr>
              <a:t>프로젝트 동기 </a:t>
            </a:r>
            <a:endParaRPr b="0" i="0" u="none" strike="noStrike" cap="none" dirty="0">
              <a:solidFill>
                <a:schemeClr val="dk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  <a:sym typeface="Arial"/>
            </a:endParaRPr>
          </a:p>
        </p:txBody>
      </p:sp>
      <p:cxnSp>
        <p:nvCxnSpPr>
          <p:cNvPr id="129" name="Google Shape;129;p17"/>
          <p:cNvCxnSpPr/>
          <p:nvPr/>
        </p:nvCxnSpPr>
        <p:spPr>
          <a:xfrm>
            <a:off x="757382" y="922651"/>
            <a:ext cx="10387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0" name="Google Shape;13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9850" y="1409659"/>
            <a:ext cx="4574695" cy="4262091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17"/>
          <p:cNvSpPr txBox="1"/>
          <p:nvPr/>
        </p:nvSpPr>
        <p:spPr>
          <a:xfrm>
            <a:off x="6662275" y="5827175"/>
            <a:ext cx="4074900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0" i="0" u="none" strike="noStrike" cap="none" dirty="0" err="1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sym typeface="Arial"/>
              </a:rPr>
              <a:t>비대면</a:t>
            </a:r>
            <a:r>
              <a:rPr lang="ko-KR" sz="1800" b="0" i="0" u="none" strike="noStrike" cap="none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sym typeface="Arial"/>
              </a:rPr>
              <a:t> 거래에 취약한 전통시장에 </a:t>
            </a:r>
            <a:endParaRPr sz="1800" b="0" i="0" u="none" strike="noStrike" cap="none" dirty="0">
              <a:solidFill>
                <a:srgbClr val="00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sym typeface="Arial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0" i="0" u="none" strike="noStrike" cap="none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sym typeface="Arial"/>
              </a:rPr>
              <a:t>온라인 장보기 확대 발판 마련</a:t>
            </a:r>
            <a:endParaRPr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132" name="Google Shape;13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62400" y="1409650"/>
            <a:ext cx="4074850" cy="4262100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17"/>
          <p:cNvSpPr/>
          <p:nvPr/>
        </p:nvSpPr>
        <p:spPr>
          <a:xfrm>
            <a:off x="5930450" y="6022325"/>
            <a:ext cx="601800" cy="394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EA9999"/>
          </a:solidFill>
          <a:ln w="9525" cap="flat" cmpd="sng">
            <a:solidFill>
              <a:srgbClr val="EA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EA9999"/>
              </a:solidFill>
              <a:highlight>
                <a:srgbClr val="EA9999"/>
              </a:highlight>
            </a:endParaRPr>
          </a:p>
        </p:txBody>
      </p:sp>
      <p:sp>
        <p:nvSpPr>
          <p:cNvPr id="10" name="Google Shape;120;p16">
            <a:extLst>
              <a:ext uri="{FF2B5EF4-FFF2-40B4-BE49-F238E27FC236}">
                <a16:creationId xmlns:a16="http://schemas.microsoft.com/office/drawing/2014/main" id="{66EC2F95-DFB8-4A73-AD2F-B409B0EB09AC}"/>
              </a:ext>
            </a:extLst>
          </p:cNvPr>
          <p:cNvSpPr txBox="1"/>
          <p:nvPr/>
        </p:nvSpPr>
        <p:spPr>
          <a:xfrm>
            <a:off x="757375" y="142950"/>
            <a:ext cx="3627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dirty="0">
                <a:solidFill>
                  <a:schemeClr val="dk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프로젝트 개요</a:t>
            </a:r>
            <a:endParaRPr sz="2400" b="0" i="0" u="none" strike="noStrike" cap="none" dirty="0">
              <a:solidFill>
                <a:schemeClr val="dk1"/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00514" y="1384316"/>
            <a:ext cx="6410325" cy="451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13112" y="1384316"/>
            <a:ext cx="2790825" cy="45148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0" name="Google Shape;140;p18"/>
          <p:cNvCxnSpPr/>
          <p:nvPr/>
        </p:nvCxnSpPr>
        <p:spPr>
          <a:xfrm>
            <a:off x="757382" y="922651"/>
            <a:ext cx="10387166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1" name="Google Shape;141;p1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508525" y="254190"/>
            <a:ext cx="1636023" cy="544002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18"/>
          <p:cNvSpPr txBox="1"/>
          <p:nvPr/>
        </p:nvSpPr>
        <p:spPr>
          <a:xfrm>
            <a:off x="757375" y="600900"/>
            <a:ext cx="3627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dirty="0">
                <a:solidFill>
                  <a:schemeClr val="dk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사례분석.1</a:t>
            </a:r>
            <a:r>
              <a:rPr lang="ko-KR" b="0" i="0" u="none" strike="noStrike" cap="none" dirty="0">
                <a:solidFill>
                  <a:schemeClr val="dk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sym typeface="Arial"/>
              </a:rPr>
              <a:t> </a:t>
            </a:r>
            <a:endParaRPr b="0" i="0" u="none" strike="noStrike" cap="none" dirty="0">
              <a:solidFill>
                <a:schemeClr val="dk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  <a:sym typeface="Arial"/>
            </a:endParaRPr>
          </a:p>
        </p:txBody>
      </p:sp>
      <p:sp>
        <p:nvSpPr>
          <p:cNvPr id="8" name="Google Shape;120;p16">
            <a:extLst>
              <a:ext uri="{FF2B5EF4-FFF2-40B4-BE49-F238E27FC236}">
                <a16:creationId xmlns:a16="http://schemas.microsoft.com/office/drawing/2014/main" id="{BF7D5CE2-2831-42AD-836C-CC19D0A615B3}"/>
              </a:ext>
            </a:extLst>
          </p:cNvPr>
          <p:cNvSpPr txBox="1"/>
          <p:nvPr/>
        </p:nvSpPr>
        <p:spPr>
          <a:xfrm>
            <a:off x="757375" y="142950"/>
            <a:ext cx="3627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dirty="0">
                <a:solidFill>
                  <a:schemeClr val="dk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프로젝트 개요</a:t>
            </a:r>
            <a:endParaRPr sz="2400" b="0" i="0" u="none" strike="noStrike" cap="none" dirty="0">
              <a:solidFill>
                <a:schemeClr val="dk1"/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5825" y="1573772"/>
            <a:ext cx="5133975" cy="287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71546" y="2169119"/>
            <a:ext cx="5124450" cy="287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1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733625" y="1573772"/>
            <a:ext cx="5162550" cy="287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95996" y="2169119"/>
            <a:ext cx="4779832" cy="267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1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706087" y="2944021"/>
            <a:ext cx="4779825" cy="269699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3" name="Google Shape;153;p19"/>
          <p:cNvCxnSpPr/>
          <p:nvPr/>
        </p:nvCxnSpPr>
        <p:spPr>
          <a:xfrm>
            <a:off x="757382" y="922651"/>
            <a:ext cx="10387166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4" name="Google Shape;154;p19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508525" y="254190"/>
            <a:ext cx="1636023" cy="544002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19"/>
          <p:cNvSpPr txBox="1"/>
          <p:nvPr/>
        </p:nvSpPr>
        <p:spPr>
          <a:xfrm>
            <a:off x="2958852" y="6001265"/>
            <a:ext cx="2923474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0" i="0" u="none" strike="noStrike" cap="none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sym typeface="Arial"/>
              </a:rPr>
              <a:t>B2C(Business </a:t>
            </a:r>
            <a:r>
              <a:rPr lang="ko-KR" sz="1600" b="0" i="0" u="none" strike="noStrike" cap="none" dirty="0" err="1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sym typeface="Arial"/>
              </a:rPr>
              <a:t>to</a:t>
            </a:r>
            <a:r>
              <a:rPr lang="ko-KR" sz="1600" b="0" i="0" u="none" strike="noStrike" cap="none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sym typeface="Arial"/>
              </a:rPr>
              <a:t> </a:t>
            </a:r>
            <a:r>
              <a:rPr lang="ko-KR" sz="1600" b="0" i="0" u="none" strike="noStrike" cap="none" dirty="0" err="1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sym typeface="Arial"/>
              </a:rPr>
              <a:t>Consumer</a:t>
            </a:r>
            <a:r>
              <a:rPr lang="ko-KR" sz="1600" b="0" i="0" u="none" strike="noStrike" cap="none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sym typeface="Arial"/>
              </a:rPr>
              <a:t>) </a:t>
            </a:r>
            <a:endParaRPr sz="1600" b="0" i="0" u="none" strike="noStrike" cap="none" dirty="0">
              <a:solidFill>
                <a:srgbClr val="00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sym typeface="Arial"/>
            </a:endParaRPr>
          </a:p>
        </p:txBody>
      </p:sp>
      <p:sp>
        <p:nvSpPr>
          <p:cNvPr id="156" name="Google Shape;156;p19"/>
          <p:cNvSpPr txBox="1"/>
          <p:nvPr/>
        </p:nvSpPr>
        <p:spPr>
          <a:xfrm>
            <a:off x="6733625" y="5996846"/>
            <a:ext cx="2923474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0" i="0" u="none" strike="noStrike" cap="none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sym typeface="Arial"/>
              </a:rPr>
              <a:t>D2C(Direct to Consumer)</a:t>
            </a:r>
            <a:endParaRPr sz="1600" b="0" i="0" u="none" strike="noStrike" cap="none">
              <a:solidFill>
                <a:srgbClr val="00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sym typeface="Arial"/>
            </a:endParaRPr>
          </a:p>
        </p:txBody>
      </p:sp>
      <p:cxnSp>
        <p:nvCxnSpPr>
          <p:cNvPr id="157" name="Google Shape;157;p19"/>
          <p:cNvCxnSpPr/>
          <p:nvPr/>
        </p:nvCxnSpPr>
        <p:spPr>
          <a:xfrm>
            <a:off x="5950965" y="6146877"/>
            <a:ext cx="454708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58" name="Google Shape;158;p19"/>
          <p:cNvSpPr txBox="1"/>
          <p:nvPr/>
        </p:nvSpPr>
        <p:spPr>
          <a:xfrm>
            <a:off x="757375" y="600900"/>
            <a:ext cx="3627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dirty="0">
                <a:solidFill>
                  <a:schemeClr val="dk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사례분석.1</a:t>
            </a:r>
            <a:r>
              <a:rPr lang="ko-KR" b="0" i="0" u="none" strike="noStrike" cap="none" dirty="0">
                <a:solidFill>
                  <a:schemeClr val="dk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sym typeface="Arial"/>
              </a:rPr>
              <a:t> </a:t>
            </a:r>
            <a:endParaRPr b="0" i="0" u="none" strike="noStrike" cap="none" dirty="0">
              <a:solidFill>
                <a:schemeClr val="dk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  <a:sym typeface="Arial"/>
            </a:endParaRPr>
          </a:p>
        </p:txBody>
      </p:sp>
      <p:sp>
        <p:nvSpPr>
          <p:cNvPr id="14" name="Google Shape;120;p16">
            <a:extLst>
              <a:ext uri="{FF2B5EF4-FFF2-40B4-BE49-F238E27FC236}">
                <a16:creationId xmlns:a16="http://schemas.microsoft.com/office/drawing/2014/main" id="{D30E02E7-E1E4-4AE1-8C31-2C823D0893B1}"/>
              </a:ext>
            </a:extLst>
          </p:cNvPr>
          <p:cNvSpPr txBox="1"/>
          <p:nvPr/>
        </p:nvSpPr>
        <p:spPr>
          <a:xfrm>
            <a:off x="757375" y="142950"/>
            <a:ext cx="3627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dirty="0">
                <a:solidFill>
                  <a:schemeClr val="dk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프로젝트 개요</a:t>
            </a:r>
            <a:endParaRPr sz="2400" b="0" i="0" u="none" strike="noStrike" cap="none" dirty="0">
              <a:solidFill>
                <a:schemeClr val="dk1"/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4" name="Google Shape;164;p20"/>
          <p:cNvGraphicFramePr/>
          <p:nvPr>
            <p:extLst>
              <p:ext uri="{D42A27DB-BD31-4B8C-83A1-F6EECF244321}">
                <p14:modId xmlns:p14="http://schemas.microsoft.com/office/powerpoint/2010/main" val="1340521309"/>
              </p:ext>
            </p:extLst>
          </p:nvPr>
        </p:nvGraphicFramePr>
        <p:xfrm>
          <a:off x="3158837" y="1466850"/>
          <a:ext cx="8128000" cy="4906762"/>
        </p:xfrm>
        <a:graphic>
          <a:graphicData uri="http://schemas.openxmlformats.org/drawingml/2006/table">
            <a:tbl>
              <a:tblPr firstRow="1" bandRow="1">
                <a:noFill/>
                <a:tableStyleId>{30512E3E-7846-4A45-B0E5-1A66C4CEDA93}</a:tableStyleId>
              </a:tblPr>
              <a:tblGrid>
                <a:gridCol w="786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41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509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solidFill>
                            <a:schemeClr val="dk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Arial"/>
                          <a:sym typeface="Arial"/>
                        </a:rPr>
                        <a:t>소 개</a:t>
                      </a:r>
                      <a:endParaRPr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5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i="0" u="none" strike="noStrike" cap="none" dirty="0">
                          <a:solidFill>
                            <a:srgbClr val="000000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Arial"/>
                          <a:sym typeface="Arial"/>
                        </a:rPr>
                        <a:t>휴대폰으로 쉽고 편리하게 라이브 방송을 촬영하여, 실시간으로 고객과 상품에 대해 소통 및 판매가 가능한 방송 기능</a:t>
                      </a:r>
                      <a:endParaRPr sz="1400" u="none" strike="noStrike" cap="none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5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84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solidFill>
                            <a:schemeClr val="dk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Arial"/>
                          <a:sym typeface="Arial"/>
                        </a:rPr>
                        <a:t>특 징</a:t>
                      </a:r>
                      <a:endParaRPr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5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 i="0" u="none" strike="noStrike" cap="none">
                          <a:solidFill>
                            <a:srgbClr val="000000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Arial"/>
                          <a:sym typeface="Arial"/>
                        </a:rPr>
                        <a:t>회원 수만 4,200만명(2019년 기준)에 육박하는 활발한 플랫폼인 네이버를 기반으로 하고 있으며</a:t>
                      </a:r>
                      <a:endParaRPr sz="1400" b="0" u="none" strike="noStrike" cap="none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 i="0" u="none" strike="noStrike" cap="none">
                          <a:solidFill>
                            <a:srgbClr val="000000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Arial"/>
                          <a:sym typeface="Arial"/>
                        </a:rPr>
                        <a:t>별도 큐레이션 없이 스마트폰만 있으면 언제 어디서나 라이브 방송을 할 수 있어 판매자의 자율성이 높다.</a:t>
                      </a:r>
                      <a:endParaRPr sz="1400" b="0" u="none" strike="noStrike" cap="none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5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52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solidFill>
                            <a:schemeClr val="dk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Arial"/>
                          <a:sym typeface="Arial"/>
                        </a:rPr>
                        <a:t>장 점</a:t>
                      </a:r>
                      <a:endParaRPr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5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 i="0" u="none" strike="noStrike" cap="none">
                          <a:solidFill>
                            <a:srgbClr val="000000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Arial"/>
                          <a:sym typeface="Arial"/>
                        </a:rPr>
                        <a:t>네이버 메인 페이지에 소개되고 있는 만큼, 잠재 고객들의 유입이 상당히 쉽다.</a:t>
                      </a:r>
                      <a:endParaRPr sz="1400" b="0" u="none" strike="noStrike" cap="none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 i="0" u="none" strike="noStrike" cap="none">
                          <a:solidFill>
                            <a:srgbClr val="000000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Arial"/>
                          <a:sym typeface="Arial"/>
                        </a:rPr>
                        <a:t>타 라이브 커머스 서비스보다 많은 콘텐츠를 제공하고 있다.</a:t>
                      </a:r>
                      <a:endParaRPr sz="1400" b="0" u="none" strike="noStrike" cap="none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 i="0" u="none" strike="noStrike" cap="none">
                          <a:solidFill>
                            <a:srgbClr val="000000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Arial"/>
                          <a:sym typeface="Arial"/>
                        </a:rPr>
                        <a:t>카테고리도 인플루언서, 푸드, 해외직구, 키즈 등 다양하게 세분화되어 있어 이용이 편리하다.</a:t>
                      </a:r>
                      <a:endParaRPr sz="1400" b="0" u="none" strike="noStrike" cap="none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 i="0" u="none" strike="noStrike" cap="none">
                          <a:solidFill>
                            <a:srgbClr val="000000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Arial"/>
                          <a:sym typeface="Arial"/>
                        </a:rPr>
                        <a:t>네이버 페이 사용자라면 간편 결제, 추가 적립 혜택도 누릴 수 있다.</a:t>
                      </a:r>
                      <a:endParaRPr sz="1400" b="0" u="none" strike="noStrike" cap="none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5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674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u="none" strike="noStrike" cap="none">
                          <a:solidFill>
                            <a:schemeClr val="dk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Arial"/>
                          <a:sym typeface="Arial"/>
                        </a:rPr>
                        <a:t>단 점</a:t>
                      </a:r>
                      <a:endParaRPr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5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0" i="0" u="none" strike="noStrike" cap="none" dirty="0">
                          <a:solidFill>
                            <a:srgbClr val="000000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Arial"/>
                          <a:sym typeface="Arial"/>
                        </a:rPr>
                        <a:t>시청자수에 비해 구매 전환율이 낮다</a:t>
                      </a:r>
                      <a:endParaRPr sz="1400" u="none" strike="noStrike" cap="none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5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cxnSp>
        <p:nvCxnSpPr>
          <p:cNvPr id="165" name="Google Shape;165;p20"/>
          <p:cNvCxnSpPr/>
          <p:nvPr/>
        </p:nvCxnSpPr>
        <p:spPr>
          <a:xfrm>
            <a:off x="757382" y="922651"/>
            <a:ext cx="10387166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66" name="Google Shape;166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0707" y="3256008"/>
            <a:ext cx="2374375" cy="789515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0"/>
          <p:cNvSpPr txBox="1"/>
          <p:nvPr/>
        </p:nvSpPr>
        <p:spPr>
          <a:xfrm>
            <a:off x="757375" y="600900"/>
            <a:ext cx="3627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dirty="0">
                <a:solidFill>
                  <a:schemeClr val="dk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사례분석.1</a:t>
            </a:r>
            <a:r>
              <a:rPr lang="ko-KR" b="0" i="0" u="none" strike="noStrike" cap="none" dirty="0">
                <a:solidFill>
                  <a:schemeClr val="dk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sym typeface="Arial"/>
              </a:rPr>
              <a:t> </a:t>
            </a:r>
            <a:endParaRPr b="0" i="0" u="none" strike="noStrike" cap="none" dirty="0">
              <a:solidFill>
                <a:schemeClr val="dk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  <a:sym typeface="Arial"/>
            </a:endParaRPr>
          </a:p>
        </p:txBody>
      </p:sp>
      <p:sp>
        <p:nvSpPr>
          <p:cNvPr id="7" name="Google Shape;120;p16">
            <a:extLst>
              <a:ext uri="{FF2B5EF4-FFF2-40B4-BE49-F238E27FC236}">
                <a16:creationId xmlns:a16="http://schemas.microsoft.com/office/drawing/2014/main" id="{036A81BD-60E7-44A0-9118-42AEB4843F54}"/>
              </a:ext>
            </a:extLst>
          </p:cNvPr>
          <p:cNvSpPr txBox="1"/>
          <p:nvPr/>
        </p:nvSpPr>
        <p:spPr>
          <a:xfrm>
            <a:off x="757375" y="142950"/>
            <a:ext cx="3627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dirty="0">
                <a:solidFill>
                  <a:schemeClr val="dk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프로젝트 개요</a:t>
            </a:r>
            <a:endParaRPr sz="2400" b="0" i="0" u="none" strike="noStrike" cap="none" dirty="0">
              <a:solidFill>
                <a:schemeClr val="dk1"/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25105" y="76476"/>
            <a:ext cx="1219443" cy="7633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75075" y="1293825"/>
            <a:ext cx="2486201" cy="49793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" name="Google Shape;175;p21"/>
          <p:cNvCxnSpPr/>
          <p:nvPr/>
        </p:nvCxnSpPr>
        <p:spPr>
          <a:xfrm>
            <a:off x="757382" y="922651"/>
            <a:ext cx="10387166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76" name="Google Shape;176;p2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000588" y="1732612"/>
            <a:ext cx="6901192" cy="3910675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1"/>
          <p:cNvSpPr txBox="1"/>
          <p:nvPr/>
        </p:nvSpPr>
        <p:spPr>
          <a:xfrm>
            <a:off x="757375" y="600900"/>
            <a:ext cx="3627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dirty="0">
                <a:solidFill>
                  <a:schemeClr val="dk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사례분석.2</a:t>
            </a:r>
            <a:r>
              <a:rPr lang="ko-KR" b="0" i="0" u="none" strike="noStrike" cap="none" dirty="0">
                <a:solidFill>
                  <a:schemeClr val="dk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sym typeface="Arial"/>
              </a:rPr>
              <a:t> </a:t>
            </a:r>
            <a:endParaRPr b="0" i="0" u="none" strike="noStrike" cap="none" dirty="0">
              <a:solidFill>
                <a:schemeClr val="dk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  <a:sym typeface="Arial"/>
            </a:endParaRPr>
          </a:p>
        </p:txBody>
      </p:sp>
      <p:sp>
        <p:nvSpPr>
          <p:cNvPr id="8" name="Google Shape;120;p16">
            <a:extLst>
              <a:ext uri="{FF2B5EF4-FFF2-40B4-BE49-F238E27FC236}">
                <a16:creationId xmlns:a16="http://schemas.microsoft.com/office/drawing/2014/main" id="{F5928A0C-BDCE-4C8F-B8C2-266EAC85F8A1}"/>
              </a:ext>
            </a:extLst>
          </p:cNvPr>
          <p:cNvSpPr txBox="1"/>
          <p:nvPr/>
        </p:nvSpPr>
        <p:spPr>
          <a:xfrm>
            <a:off x="757375" y="142950"/>
            <a:ext cx="3627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dirty="0">
                <a:solidFill>
                  <a:schemeClr val="dk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프로젝트 개요</a:t>
            </a:r>
            <a:endParaRPr sz="2400" b="0" i="0" u="none" strike="noStrike" cap="none" dirty="0">
              <a:solidFill>
                <a:schemeClr val="dk1"/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1870</TotalTime>
  <Words>1376</Words>
  <Application>Microsoft Office PowerPoint</Application>
  <PresentationFormat>와이드스크린</PresentationFormat>
  <Paragraphs>409</Paragraphs>
  <Slides>38</Slides>
  <Notes>38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38</vt:i4>
      </vt:variant>
    </vt:vector>
  </HeadingPairs>
  <TitlesOfParts>
    <vt:vector size="47" baseType="lpstr">
      <vt:lpstr>Arial</vt:lpstr>
      <vt:lpstr>맑은 고딕</vt:lpstr>
      <vt:lpstr>에스코어 드림 7 ExtraBold</vt:lpstr>
      <vt:lpstr>에스코어 드림 6 Bold</vt:lpstr>
      <vt:lpstr>에스코어 드림 5 Medium</vt:lpstr>
      <vt:lpstr>맑은 고딕</vt:lpstr>
      <vt:lpstr>에스코어 드림 8 Heavy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student</dc:creator>
  <cp:lastModifiedBy>곽 정원</cp:lastModifiedBy>
  <cp:revision>196</cp:revision>
  <dcterms:modified xsi:type="dcterms:W3CDTF">2021-04-19T01:46:25Z</dcterms:modified>
</cp:coreProperties>
</file>